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0693400" cy="15119350"/>
  <p:notesSz cx="10693400" cy="15119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6998"/>
            <a:ext cx="9089390" cy="31750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66836"/>
            <a:ext cx="7485380" cy="37798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3477450"/>
            <a:ext cx="4651629" cy="99787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3477450"/>
            <a:ext cx="4651629" cy="99787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604774"/>
            <a:ext cx="9624060" cy="24190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7450"/>
            <a:ext cx="9624060" cy="99787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14060996"/>
            <a:ext cx="3421888" cy="7559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14060996"/>
            <a:ext cx="2459482" cy="7559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14060996"/>
            <a:ext cx="2459482" cy="7559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hyperlink" Target="https://www.science.org/doi/epdf/10.1126/science.adx0659" TargetMode="External"/><Relationship Id="rId4" Type="http://schemas.openxmlformats.org/officeDocument/2006/relationships/hyperlink" Target="https://geroscience.ucsf.edu/content/diana-j-laird-phd" TargetMode="External"/><Relationship Id="rId5" Type="http://schemas.openxmlformats.org/officeDocument/2006/relationships/hyperlink" Target="https://geroscience.ucsf.edu/" TargetMode="External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biohub.org/" TargetMode="External"/><Relationship Id="rId3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-6350"/>
            <a:ext cx="10690225" cy="1647825"/>
            <a:chOff x="-6350" y="-6350"/>
            <a:chExt cx="10690225" cy="16478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0677525" cy="163512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0677525" cy="1635125"/>
            </a:xfrm>
            <a:custGeom>
              <a:avLst/>
              <a:gdLst/>
              <a:ahLst/>
              <a:cxnLst/>
              <a:rect l="l" t="t" r="r" b="b"/>
              <a:pathLst>
                <a:path w="10677525" h="1635125">
                  <a:moveTo>
                    <a:pt x="0" y="1635125"/>
                  </a:moveTo>
                  <a:lnTo>
                    <a:pt x="10677525" y="1635125"/>
                  </a:lnTo>
                  <a:lnTo>
                    <a:pt x="10677525" y="0"/>
                  </a:lnTo>
                </a:path>
              </a:pathLst>
            </a:custGeom>
            <a:ln w="12700">
              <a:solidFill>
                <a:srgbClr val="213E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/>
          <p:nvPr/>
        </p:nvSpPr>
        <p:spPr>
          <a:xfrm>
            <a:off x="902335" y="296637"/>
            <a:ext cx="7818120" cy="864869"/>
          </a:xfrm>
          <a:prstGeom prst="rect">
            <a:avLst/>
          </a:prstGeom>
        </p:spPr>
        <p:txBody>
          <a:bodyPr wrap="square" lIns="0" tIns="844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dirty="0" sz="2400" spc="-90" b="1">
                <a:solidFill>
                  <a:srgbClr val="FFFFFF"/>
                </a:solidFill>
                <a:latin typeface="Arial"/>
                <a:cs typeface="Arial"/>
              </a:rPr>
              <a:t>Mapping</a:t>
            </a:r>
            <a:r>
              <a:rPr dirty="0" sz="2400" spc="-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75" b="1">
                <a:solidFill>
                  <a:srgbClr val="FFFFFF"/>
                </a:solidFill>
                <a:latin typeface="Arial"/>
                <a:cs typeface="Arial"/>
              </a:rPr>
              <a:t>Ovarian</a:t>
            </a:r>
            <a:r>
              <a:rPr dirty="0" sz="2400" spc="-1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55" b="1">
                <a:solidFill>
                  <a:srgbClr val="FFFFFF"/>
                </a:solidFill>
                <a:latin typeface="Arial"/>
                <a:cs typeface="Arial"/>
              </a:rPr>
              <a:t>Aging: </a:t>
            </a:r>
            <a:r>
              <a:rPr dirty="0" sz="2400" spc="-265" b="1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dirty="0" sz="2400" spc="-1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75" b="1">
                <a:solidFill>
                  <a:srgbClr val="FFFFFF"/>
                </a:solidFill>
                <a:latin typeface="Arial"/>
                <a:cs typeface="Arial"/>
              </a:rPr>
              <a:t>Landmark</a:t>
            </a:r>
            <a:r>
              <a:rPr dirty="0" sz="2400" spc="-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80" b="1">
                <a:solidFill>
                  <a:srgbClr val="FFFFFF"/>
                </a:solidFill>
                <a:latin typeface="Arial"/>
                <a:cs typeface="Arial"/>
              </a:rPr>
              <a:t>Cross-</a:t>
            </a:r>
            <a:r>
              <a:rPr dirty="0" sz="2400" spc="-70" b="1">
                <a:solidFill>
                  <a:srgbClr val="FFFFFF"/>
                </a:solidFill>
                <a:latin typeface="Arial"/>
                <a:cs typeface="Arial"/>
              </a:rPr>
              <a:t>species</a:t>
            </a:r>
            <a:r>
              <a:rPr dirty="0" sz="2400" spc="-1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10" b="1">
                <a:solidFill>
                  <a:srgbClr val="FFFFFF"/>
                </a:solidFill>
                <a:latin typeface="Arial"/>
                <a:cs typeface="Arial"/>
              </a:rPr>
              <a:t>Atlas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dirty="0" sz="2200" spc="-105">
                <a:solidFill>
                  <a:srgbClr val="FFFFFF"/>
                </a:solidFill>
                <a:latin typeface="Arial"/>
                <a:cs typeface="Arial"/>
              </a:rPr>
              <a:t>January</a:t>
            </a:r>
            <a:r>
              <a:rPr dirty="0" sz="2200" spc="-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-30">
                <a:solidFill>
                  <a:srgbClr val="FFFFFF"/>
                </a:solidFill>
                <a:latin typeface="Arial"/>
                <a:cs typeface="Arial"/>
              </a:rPr>
              <a:t>15,</a:t>
            </a:r>
            <a:r>
              <a:rPr dirty="0" sz="2200" spc="-11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Arial"/>
                <a:cs typeface="Arial"/>
              </a:rPr>
              <a:t>2026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8034" y="1818130"/>
            <a:ext cx="9122410" cy="798575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8255">
              <a:lnSpc>
                <a:spcPct val="117800"/>
              </a:lnSpc>
              <a:spcBef>
                <a:spcPts val="105"/>
              </a:spcBef>
            </a:pPr>
            <a:r>
              <a:rPr dirty="0" sz="1800" spc="-145">
                <a:latin typeface="Arial"/>
                <a:cs typeface="Arial"/>
              </a:rPr>
              <a:t>A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recent</a:t>
            </a:r>
            <a:r>
              <a:rPr dirty="0" sz="1800" spc="12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study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published</a:t>
            </a:r>
            <a:r>
              <a:rPr dirty="0" sz="1800" spc="10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110">
                <a:latin typeface="Arial"/>
                <a:cs typeface="Arial"/>
              </a:rPr>
              <a:t> </a:t>
            </a:r>
            <a:r>
              <a:rPr dirty="0" u="sng" sz="1800" spc="-2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3"/>
              </a:rPr>
              <a:t>Science</a:t>
            </a:r>
            <a:r>
              <a:rPr dirty="0" sz="1800" spc="114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by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u="sng" sz="1800" spc="-4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Diana</a:t>
            </a:r>
            <a:r>
              <a:rPr dirty="0" u="sng" sz="1800" spc="9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dirty="0" u="sng" sz="1800" spc="-3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4"/>
              </a:rPr>
              <a:t>Laird</a:t>
            </a:r>
            <a:r>
              <a:rPr dirty="0" sz="1800" spc="100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her</a:t>
            </a:r>
            <a:r>
              <a:rPr dirty="0" sz="1800" spc="105">
                <a:latin typeface="Arial"/>
                <a:cs typeface="Arial"/>
              </a:rPr>
              <a:t> </a:t>
            </a:r>
            <a:r>
              <a:rPr dirty="0" sz="1800" spc="-130">
                <a:latin typeface="Arial"/>
                <a:cs typeface="Arial"/>
              </a:rPr>
              <a:t>BARI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team</a:t>
            </a:r>
            <a:r>
              <a:rPr dirty="0" sz="1800" spc="11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presents</a:t>
            </a:r>
            <a:r>
              <a:rPr dirty="0" sz="1800" spc="7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114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most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comprehensive</a:t>
            </a:r>
            <a:r>
              <a:rPr dirty="0" sz="1800" spc="-18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single-</a:t>
            </a:r>
            <a:r>
              <a:rPr dirty="0" sz="1800" spc="25">
                <a:latin typeface="Arial"/>
                <a:cs typeface="Arial"/>
              </a:rPr>
              <a:t>cell</a:t>
            </a:r>
            <a:r>
              <a:rPr dirty="0" sz="1800" spc="-22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atlas</a:t>
            </a:r>
            <a:r>
              <a:rPr dirty="0" sz="1800" spc="-22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-185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aging</a:t>
            </a:r>
            <a:r>
              <a:rPr dirty="0" sz="1800" spc="-22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ovaries</a:t>
            </a:r>
            <a:r>
              <a:rPr dirty="0" sz="1800" spc="-22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-229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humans</a:t>
            </a:r>
            <a:r>
              <a:rPr dirty="0" sz="1800" spc="-22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-2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mice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to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date.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-110">
                <a:latin typeface="Arial"/>
                <a:cs typeface="Arial"/>
              </a:rPr>
              <a:t>The</a:t>
            </a:r>
            <a:r>
              <a:rPr dirty="0" sz="1800" spc="-20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ovary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stands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20">
                <a:latin typeface="Arial"/>
                <a:cs typeface="Arial"/>
              </a:rPr>
              <a:t>out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as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fastest-</a:t>
            </a:r>
            <a:r>
              <a:rPr dirty="0" sz="1800" spc="-55">
                <a:latin typeface="Arial"/>
                <a:cs typeface="Arial"/>
              </a:rPr>
              <a:t>aging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organ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body: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humans, </a:t>
            </a:r>
            <a:r>
              <a:rPr dirty="0" sz="1800" spc="15">
                <a:latin typeface="Arial"/>
                <a:cs typeface="Arial"/>
              </a:rPr>
              <a:t>fertility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declines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markedly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earlier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than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-250">
                <a:latin typeface="Arial"/>
                <a:cs typeface="Arial"/>
              </a:rPr>
              <a:t> </a:t>
            </a:r>
            <a:r>
              <a:rPr dirty="0" sz="1800" spc="20">
                <a:latin typeface="Arial"/>
                <a:cs typeface="Arial"/>
              </a:rPr>
              <a:t>functional</a:t>
            </a:r>
            <a:r>
              <a:rPr dirty="0" sz="1800" spc="-2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decline</a:t>
            </a:r>
            <a:r>
              <a:rPr dirty="0" sz="1800" spc="-25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-2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other</a:t>
            </a:r>
            <a:r>
              <a:rPr dirty="0" sz="1800" spc="-254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organs,</a:t>
            </a:r>
            <a:r>
              <a:rPr dirty="0" sz="1800" spc="-22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-2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individuals</a:t>
            </a:r>
            <a:r>
              <a:rPr dirty="0" sz="1800" spc="-27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who</a:t>
            </a:r>
            <a:r>
              <a:rPr dirty="0" sz="1800" spc="-2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become</a:t>
            </a:r>
            <a:r>
              <a:rPr dirty="0" sz="1800" spc="-25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pregnant</a:t>
            </a:r>
            <a:r>
              <a:rPr dirty="0" sz="1800" spc="-16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at</a:t>
            </a:r>
            <a:r>
              <a:rPr dirty="0" sz="1800" spc="-235">
                <a:latin typeface="Arial"/>
                <a:cs typeface="Arial"/>
              </a:rPr>
              <a:t> </a:t>
            </a:r>
            <a:r>
              <a:rPr dirty="0" sz="1800" spc="-95">
                <a:latin typeface="Arial"/>
                <a:cs typeface="Arial"/>
              </a:rPr>
              <a:t>age</a:t>
            </a:r>
            <a:r>
              <a:rPr dirty="0" sz="1800" spc="-20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35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or</a:t>
            </a:r>
            <a:r>
              <a:rPr dirty="0" sz="1800" spc="-254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older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are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classified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as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being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6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advanced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maternal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age.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 spc="-210">
                <a:latin typeface="Arial"/>
                <a:cs typeface="Arial"/>
              </a:rPr>
              <a:t>To</a:t>
            </a:r>
            <a:r>
              <a:rPr dirty="0" sz="1800" spc="10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unravel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 spc="25">
                <a:latin typeface="Arial"/>
                <a:cs typeface="Arial"/>
              </a:rPr>
              <a:t>this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accelerated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process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identify</a:t>
            </a:r>
            <a:r>
              <a:rPr dirty="0" sz="1800" spc="18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potential</a:t>
            </a:r>
            <a:r>
              <a:rPr dirty="0" sz="1800" spc="17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mechanisms</a:t>
            </a:r>
            <a:r>
              <a:rPr dirty="0" sz="1800" spc="17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for</a:t>
            </a:r>
            <a:r>
              <a:rPr dirty="0" sz="1800" spc="19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future</a:t>
            </a:r>
            <a:r>
              <a:rPr dirty="0" sz="1800" spc="19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interventions,</a:t>
            </a:r>
            <a:r>
              <a:rPr dirty="0" sz="1800" spc="180">
                <a:latin typeface="Arial"/>
                <a:cs typeface="Arial"/>
              </a:rPr>
              <a:t> </a:t>
            </a:r>
            <a:r>
              <a:rPr dirty="0" sz="1800" spc="60">
                <a:latin typeface="Arial"/>
                <a:cs typeface="Arial"/>
              </a:rPr>
              <a:t>it</a:t>
            </a:r>
            <a:r>
              <a:rPr dirty="0" sz="1800" spc="16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is</a:t>
            </a:r>
            <a:r>
              <a:rPr dirty="0" sz="1800" spc="17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essential</a:t>
            </a:r>
            <a:r>
              <a:rPr dirty="0" sz="1800" spc="17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to</a:t>
            </a:r>
            <a:r>
              <a:rPr dirty="0" sz="1800" spc="2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determine</a:t>
            </a:r>
            <a:r>
              <a:rPr dirty="0" sz="1800" spc="20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which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features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ovarian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biology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are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conserved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between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mice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80">
                <a:latin typeface="Arial"/>
                <a:cs typeface="Arial"/>
              </a:rPr>
              <a:t>–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premier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model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organism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180">
                <a:latin typeface="Arial"/>
                <a:cs typeface="Arial"/>
              </a:rPr>
              <a:t>–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humans,</a:t>
            </a:r>
            <a:r>
              <a:rPr dirty="0" sz="1800" spc="43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44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where</a:t>
            </a:r>
            <a:r>
              <a:rPr dirty="0" sz="1800" spc="450">
                <a:latin typeface="Arial"/>
                <a:cs typeface="Arial"/>
              </a:rPr>
              <a:t> </a:t>
            </a:r>
            <a:r>
              <a:rPr dirty="0" sz="1800" spc="-75">
                <a:latin typeface="Arial"/>
                <a:cs typeface="Arial"/>
              </a:rPr>
              <a:t>key</a:t>
            </a:r>
            <a:r>
              <a:rPr dirty="0" sz="1800" spc="434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divergences</a:t>
            </a:r>
            <a:r>
              <a:rPr dirty="0" sz="1800" spc="42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occur.</a:t>
            </a:r>
            <a:r>
              <a:rPr dirty="0" sz="1800" spc="430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This</a:t>
            </a:r>
            <a:r>
              <a:rPr dirty="0" sz="1800" spc="42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work</a:t>
            </a:r>
            <a:r>
              <a:rPr dirty="0" sz="1800" spc="46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represents</a:t>
            </a:r>
            <a:r>
              <a:rPr dirty="0" sz="1800" spc="42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a</a:t>
            </a:r>
            <a:r>
              <a:rPr dirty="0" sz="1800" spc="4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major</a:t>
            </a:r>
            <a:r>
              <a:rPr dirty="0" sz="1800" spc="445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advance</a:t>
            </a:r>
            <a:r>
              <a:rPr dirty="0" sz="1800" spc="45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reproductive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biology,</a:t>
            </a:r>
            <a:r>
              <a:rPr dirty="0" sz="1800" spc="-16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delivering</a:t>
            </a:r>
            <a:r>
              <a:rPr dirty="0" sz="1800" spc="-17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high-</a:t>
            </a:r>
            <a:r>
              <a:rPr dirty="0" sz="1800">
                <a:latin typeface="Arial"/>
                <a:cs typeface="Arial"/>
              </a:rPr>
              <a:t>resolution,</a:t>
            </a:r>
            <a:r>
              <a:rPr dirty="0" sz="1800" spc="-16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cross-species</a:t>
            </a:r>
            <a:r>
              <a:rPr dirty="0" sz="1800" spc="-17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insight</a:t>
            </a:r>
            <a:r>
              <a:rPr dirty="0" sz="1800" spc="-14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into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ovarian</a:t>
            </a:r>
            <a:r>
              <a:rPr dirty="0" sz="1800" spc="-145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aging.</a:t>
            </a:r>
            <a:endParaRPr sz="1800">
              <a:latin typeface="Arial"/>
              <a:cs typeface="Arial"/>
            </a:endParaRPr>
          </a:p>
          <a:p>
            <a:pPr algn="just" marL="12700">
              <a:lnSpc>
                <a:spcPct val="100000"/>
              </a:lnSpc>
              <a:spcBef>
                <a:spcPts val="1190"/>
              </a:spcBef>
            </a:pPr>
            <a:r>
              <a:rPr dirty="0" sz="1800" spc="-95" b="1">
                <a:latin typeface="Arial"/>
                <a:cs typeface="Arial"/>
              </a:rPr>
              <a:t>The</a:t>
            </a:r>
            <a:r>
              <a:rPr dirty="0" sz="1800" spc="-114" b="1">
                <a:latin typeface="Arial"/>
                <a:cs typeface="Arial"/>
              </a:rPr>
              <a:t> </a:t>
            </a:r>
            <a:r>
              <a:rPr dirty="0" sz="1800" spc="-90" b="1">
                <a:latin typeface="Arial"/>
                <a:cs typeface="Arial"/>
              </a:rPr>
              <a:t>ovary</a:t>
            </a:r>
            <a:r>
              <a:rPr dirty="0" sz="1800" spc="-75" b="1">
                <a:latin typeface="Arial"/>
                <a:cs typeface="Arial"/>
              </a:rPr>
              <a:t> </a:t>
            </a:r>
            <a:r>
              <a:rPr dirty="0" sz="1800" spc="-45" b="1">
                <a:latin typeface="Arial"/>
                <a:cs typeface="Arial"/>
              </a:rPr>
              <a:t>coordinates</a:t>
            </a:r>
            <a:r>
              <a:rPr dirty="0" sz="1800" spc="-80" b="1">
                <a:latin typeface="Arial"/>
                <a:cs typeface="Arial"/>
              </a:rPr>
              <a:t> </a:t>
            </a:r>
            <a:r>
              <a:rPr dirty="0" sz="1800" spc="-50" b="1">
                <a:latin typeface="Arial"/>
                <a:cs typeface="Arial"/>
              </a:rPr>
              <a:t>reproduction</a:t>
            </a:r>
            <a:r>
              <a:rPr dirty="0" sz="1800" spc="-95" b="1">
                <a:latin typeface="Arial"/>
                <a:cs typeface="Arial"/>
              </a:rPr>
              <a:t> </a:t>
            </a:r>
            <a:r>
              <a:rPr dirty="0" sz="1800" spc="-30" b="1">
                <a:latin typeface="Arial"/>
                <a:cs typeface="Arial"/>
              </a:rPr>
              <a:t>with</a:t>
            </a:r>
            <a:r>
              <a:rPr dirty="0" sz="1800" spc="-95" b="1">
                <a:latin typeface="Arial"/>
                <a:cs typeface="Arial"/>
              </a:rPr>
              <a:t> </a:t>
            </a:r>
            <a:r>
              <a:rPr dirty="0" sz="1800" spc="-30" b="1">
                <a:latin typeface="Arial"/>
                <a:cs typeface="Arial"/>
              </a:rPr>
              <a:t>notable</a:t>
            </a:r>
            <a:r>
              <a:rPr dirty="0" sz="1800" spc="-105" b="1">
                <a:latin typeface="Arial"/>
                <a:cs typeface="Arial"/>
              </a:rPr>
              <a:t> </a:t>
            </a:r>
            <a:r>
              <a:rPr dirty="0" sz="1800" spc="-50" b="1">
                <a:latin typeface="Arial"/>
                <a:cs typeface="Arial"/>
              </a:rPr>
              <a:t>species</a:t>
            </a:r>
            <a:r>
              <a:rPr dirty="0" sz="1800" spc="-75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differences</a:t>
            </a:r>
            <a:endParaRPr sz="1800">
              <a:latin typeface="Arial"/>
              <a:cs typeface="Arial"/>
            </a:endParaRPr>
          </a:p>
          <a:p>
            <a:pPr algn="just" marL="12700" marR="5080">
              <a:lnSpc>
                <a:spcPct val="117700"/>
              </a:lnSpc>
              <a:spcBef>
                <a:spcPts val="810"/>
              </a:spcBef>
            </a:pPr>
            <a:r>
              <a:rPr dirty="0" sz="1800" spc="-110">
                <a:latin typeface="Arial"/>
                <a:cs typeface="Arial"/>
              </a:rPr>
              <a:t>The</a:t>
            </a:r>
            <a:r>
              <a:rPr dirty="0" sz="1800" spc="24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ovary</a:t>
            </a:r>
            <a:r>
              <a:rPr dirty="0" sz="1800" spc="229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serves</a:t>
            </a:r>
            <a:r>
              <a:rPr dirty="0" sz="1800" spc="22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as</a:t>
            </a:r>
            <a:r>
              <a:rPr dirty="0" sz="1800" spc="22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2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central</a:t>
            </a:r>
            <a:r>
              <a:rPr dirty="0" sz="1800" spc="27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regulator</a:t>
            </a:r>
            <a:r>
              <a:rPr dirty="0" sz="1800" spc="24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26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female</a:t>
            </a:r>
            <a:r>
              <a:rPr dirty="0" sz="1800" spc="245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reproduction,</a:t>
            </a:r>
            <a:r>
              <a:rPr dirty="0" sz="1800" spc="229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orchestrating</a:t>
            </a:r>
            <a:r>
              <a:rPr dirty="0" sz="1800" spc="26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dynamic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interactions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between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germline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cells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(oocytes)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and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surrounding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somatic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cells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to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generate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mature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oocytes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secrete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hormones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that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govern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fertility,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pregnancy,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aspects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-50">
                <a:latin typeface="Arial"/>
                <a:cs typeface="Arial"/>
              </a:rPr>
              <a:t> aging.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In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both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humans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mice,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females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are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born</a:t>
            </a:r>
            <a:r>
              <a:rPr dirty="0" sz="1800" spc="50">
                <a:latin typeface="Arial"/>
                <a:cs typeface="Arial"/>
              </a:rPr>
              <a:t> </a:t>
            </a:r>
            <a:r>
              <a:rPr dirty="0" sz="1800" spc="30">
                <a:latin typeface="Arial"/>
                <a:cs typeface="Arial"/>
              </a:rPr>
              <a:t>with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a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fixed,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non-</a:t>
            </a:r>
            <a:r>
              <a:rPr dirty="0" sz="1800" spc="-30">
                <a:latin typeface="Arial"/>
                <a:cs typeface="Arial"/>
              </a:rPr>
              <a:t>renewable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pool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immature</a:t>
            </a:r>
            <a:r>
              <a:rPr dirty="0" sz="1800" spc="-20">
                <a:latin typeface="Arial"/>
                <a:cs typeface="Arial"/>
              </a:rPr>
              <a:t> oocytes</a:t>
            </a:r>
            <a:r>
              <a:rPr dirty="0" sz="1800" spc="-170">
                <a:latin typeface="Arial"/>
                <a:cs typeface="Arial"/>
              </a:rPr>
              <a:t> </a:t>
            </a:r>
            <a:r>
              <a:rPr dirty="0" sz="1800" spc="25">
                <a:latin typeface="Arial"/>
                <a:cs typeface="Arial"/>
              </a:rPr>
              <a:t>that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become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encapsulated</a:t>
            </a:r>
            <a:r>
              <a:rPr dirty="0" sz="1800" spc="-16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by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somatic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cells</a:t>
            </a:r>
            <a:r>
              <a:rPr dirty="0" sz="1800" spc="-18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to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form</a:t>
            </a:r>
            <a:r>
              <a:rPr dirty="0" sz="1800" spc="-14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primordial</a:t>
            </a:r>
            <a:r>
              <a:rPr dirty="0" sz="1800" spc="-17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follicle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reserve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80">
                <a:latin typeface="Arial"/>
                <a:cs typeface="Arial"/>
              </a:rPr>
              <a:t>–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a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lifetime</a:t>
            </a:r>
            <a:r>
              <a:rPr dirty="0" sz="1800" spc="-20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supply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25">
                <a:latin typeface="Arial"/>
                <a:cs typeface="Arial"/>
              </a:rPr>
              <a:t>that</a:t>
            </a:r>
            <a:r>
              <a:rPr dirty="0" sz="1800" spc="-18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cannot</a:t>
            </a:r>
            <a:r>
              <a:rPr dirty="0" sz="1800" spc="-18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be</a:t>
            </a:r>
            <a:r>
              <a:rPr dirty="0" sz="1800" spc="-25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replenished.</a:t>
            </a:r>
            <a:r>
              <a:rPr dirty="0" sz="1800" spc="-18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Small</a:t>
            </a:r>
            <a:r>
              <a:rPr dirty="0" sz="1800" spc="-22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groups</a:t>
            </a:r>
            <a:r>
              <a:rPr dirty="0" sz="1800" spc="-225">
                <a:latin typeface="Arial"/>
                <a:cs typeface="Arial"/>
              </a:rPr>
              <a:t> </a:t>
            </a:r>
            <a:r>
              <a:rPr dirty="0" sz="1800" spc="20">
                <a:latin typeface="Arial"/>
                <a:cs typeface="Arial"/>
              </a:rPr>
              <a:t>of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these</a:t>
            </a:r>
            <a:r>
              <a:rPr dirty="0" sz="1800" spc="-25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resting/quiescent</a:t>
            </a:r>
            <a:r>
              <a:rPr dirty="0" sz="1800" spc="-1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primordial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follicles</a:t>
            </a:r>
            <a:r>
              <a:rPr dirty="0" sz="1800" spc="-17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activate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progress</a:t>
            </a:r>
            <a:r>
              <a:rPr dirty="0" sz="1800" spc="-18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through</a:t>
            </a:r>
            <a:endParaRPr sz="1800">
              <a:latin typeface="Arial"/>
              <a:cs typeface="Arial"/>
            </a:endParaRPr>
          </a:p>
          <a:p>
            <a:pPr algn="just" marL="12700" marR="5365115">
              <a:lnSpc>
                <a:spcPct val="117700"/>
              </a:lnSpc>
              <a:spcBef>
                <a:spcPts val="5"/>
              </a:spcBef>
            </a:pPr>
            <a:r>
              <a:rPr dirty="0" sz="1800">
                <a:latin typeface="Arial"/>
                <a:cs typeface="Arial"/>
              </a:rPr>
              <a:t>conserved</a:t>
            </a:r>
            <a:r>
              <a:rPr dirty="0" sz="1800" spc="180">
                <a:latin typeface="Arial"/>
                <a:cs typeface="Arial"/>
              </a:rPr>
              <a:t>   </a:t>
            </a:r>
            <a:r>
              <a:rPr dirty="0" sz="1800">
                <a:latin typeface="Arial"/>
                <a:cs typeface="Arial"/>
              </a:rPr>
              <a:t>developmental</a:t>
            </a:r>
            <a:r>
              <a:rPr dirty="0" sz="1800" spc="190">
                <a:latin typeface="Arial"/>
                <a:cs typeface="Arial"/>
              </a:rPr>
              <a:t>   </a:t>
            </a:r>
            <a:r>
              <a:rPr dirty="0" sz="1800" spc="-10">
                <a:latin typeface="Arial"/>
                <a:cs typeface="Arial"/>
              </a:rPr>
              <a:t>stages </a:t>
            </a:r>
            <a:r>
              <a:rPr dirty="0" sz="1800">
                <a:latin typeface="Arial"/>
                <a:cs typeface="Arial"/>
              </a:rPr>
              <a:t>(primary,</a:t>
            </a:r>
            <a:r>
              <a:rPr dirty="0" sz="1800" spc="75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secondary,</a:t>
            </a:r>
            <a:r>
              <a:rPr dirty="0" sz="1800" spc="80">
                <a:latin typeface="Arial"/>
                <a:cs typeface="Arial"/>
              </a:rPr>
              <a:t>  </a:t>
            </a:r>
            <a:r>
              <a:rPr dirty="0" sz="1800" spc="-10">
                <a:latin typeface="Arial"/>
                <a:cs typeface="Arial"/>
              </a:rPr>
              <a:t>tertiary/antral,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204">
                <a:latin typeface="Arial"/>
                <a:cs typeface="Arial"/>
              </a:rPr>
              <a:t>   </a:t>
            </a:r>
            <a:r>
              <a:rPr dirty="0" sz="1800" spc="-10">
                <a:latin typeface="Arial"/>
                <a:cs typeface="Arial"/>
              </a:rPr>
              <a:t>pre-</a:t>
            </a:r>
            <a:r>
              <a:rPr dirty="0" sz="1800">
                <a:latin typeface="Arial"/>
                <a:cs typeface="Arial"/>
              </a:rPr>
              <a:t>ovulatory).</a:t>
            </a:r>
            <a:r>
              <a:rPr dirty="0" sz="1800" spc="215">
                <a:latin typeface="Arial"/>
                <a:cs typeface="Arial"/>
              </a:rPr>
              <a:t>   </a:t>
            </a:r>
            <a:r>
              <a:rPr dirty="0" sz="1800">
                <a:latin typeface="Arial"/>
                <a:cs typeface="Arial"/>
              </a:rPr>
              <a:t>During</a:t>
            </a:r>
            <a:r>
              <a:rPr dirty="0" sz="1800" spc="220">
                <a:latin typeface="Arial"/>
                <a:cs typeface="Arial"/>
              </a:rPr>
              <a:t>   </a:t>
            </a:r>
            <a:r>
              <a:rPr dirty="0" sz="1800" spc="-20">
                <a:latin typeface="Arial"/>
                <a:cs typeface="Arial"/>
              </a:rPr>
              <a:t>this </a:t>
            </a:r>
            <a:r>
              <a:rPr dirty="0" sz="1800" spc="-30">
                <a:latin typeface="Arial"/>
                <a:cs typeface="Arial"/>
              </a:rPr>
              <a:t>progression,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supporting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somatic </a:t>
            </a:r>
            <a:r>
              <a:rPr dirty="0" sz="1800" spc="-10">
                <a:latin typeface="Arial"/>
                <a:cs typeface="Arial"/>
              </a:rPr>
              <a:t>cells (granulosa</a:t>
            </a:r>
            <a:r>
              <a:rPr dirty="0" sz="1800" spc="1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2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theca</a:t>
            </a:r>
            <a:r>
              <a:rPr dirty="0" sz="1800" spc="1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cells)</a:t>
            </a:r>
            <a:r>
              <a:rPr dirty="0" sz="1800" spc="18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produce </a:t>
            </a:r>
            <a:r>
              <a:rPr dirty="0" sz="1800">
                <a:latin typeface="Arial"/>
                <a:cs typeface="Arial"/>
              </a:rPr>
              <a:t>hormones,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but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from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tertiary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stage onward,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process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is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predominantly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8034" y="9777856"/>
            <a:ext cx="1195705" cy="673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controlled culminating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80910" y="9777856"/>
            <a:ext cx="2566035" cy="673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7165" marR="5080" indent="-165100">
              <a:lnSpc>
                <a:spcPct val="118100"/>
              </a:lnSpc>
              <a:spcBef>
                <a:spcPts val="100"/>
              </a:spcBef>
              <a:tabLst>
                <a:tab pos="418465" algn="l"/>
                <a:tab pos="551180" algn="l"/>
                <a:tab pos="1478280" algn="l"/>
                <a:tab pos="1661160" algn="l"/>
                <a:tab pos="2225675" algn="l"/>
              </a:tabLst>
            </a:pPr>
            <a:r>
              <a:rPr dirty="0" sz="1800" spc="-25">
                <a:latin typeface="Arial"/>
                <a:cs typeface="Arial"/>
              </a:rPr>
              <a:t>by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systemic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hormones, </a:t>
            </a:r>
            <a:r>
              <a:rPr dirty="0" sz="1800" spc="-25">
                <a:latin typeface="Arial"/>
                <a:cs typeface="Arial"/>
              </a:rPr>
              <a:t>in</a:t>
            </a:r>
            <a:r>
              <a:rPr dirty="0" sz="1800">
                <a:latin typeface="Arial"/>
                <a:cs typeface="Arial"/>
              </a:rPr>
              <a:t>		</a:t>
            </a:r>
            <a:r>
              <a:rPr dirty="0" sz="1800" spc="-10">
                <a:latin typeface="Arial"/>
                <a:cs typeface="Arial"/>
              </a:rPr>
              <a:t>ovulation</a:t>
            </a:r>
            <a:r>
              <a:rPr dirty="0" sz="1800">
                <a:latin typeface="Arial"/>
                <a:cs typeface="Arial"/>
              </a:rPr>
              <a:t>		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25">
                <a:latin typeface="Arial"/>
                <a:cs typeface="Arial"/>
              </a:rPr>
              <a:t>the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8034" y="10425810"/>
            <a:ext cx="3749040" cy="673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  <a:tabLst>
                <a:tab pos="1115695" algn="l"/>
                <a:tab pos="1439545" algn="l"/>
                <a:tab pos="2708275" algn="l"/>
                <a:tab pos="3539490" algn="l"/>
              </a:tabLst>
            </a:pPr>
            <a:r>
              <a:rPr dirty="0" sz="1800" spc="-10">
                <a:latin typeface="Arial"/>
                <a:cs typeface="Arial"/>
              </a:rPr>
              <a:t>formation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25">
                <a:latin typeface="Arial"/>
                <a:cs typeface="Arial"/>
              </a:rPr>
              <a:t>of</a:t>
            </a:r>
            <a:r>
              <a:rPr dirty="0" sz="1800">
                <a:latin typeface="Arial"/>
                <a:cs typeface="Arial"/>
              </a:rPr>
              <a:t>	the</a:t>
            </a:r>
            <a:r>
              <a:rPr dirty="0" sz="1800" spc="10">
                <a:latin typeface="Arial"/>
                <a:cs typeface="Arial"/>
              </a:rPr>
              <a:t>  </a:t>
            </a:r>
            <a:r>
              <a:rPr dirty="0" sz="1800" spc="-10">
                <a:latin typeface="Arial"/>
                <a:cs typeface="Arial"/>
              </a:rPr>
              <a:t>corpus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luteum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25">
                <a:latin typeface="Arial"/>
                <a:cs typeface="Arial"/>
              </a:rPr>
              <a:t>to </a:t>
            </a:r>
            <a:r>
              <a:rPr dirty="0" sz="1800" spc="-10">
                <a:latin typeface="Arial"/>
                <a:cs typeface="Arial"/>
              </a:rPr>
              <a:t>support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early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pregnancy.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8034" y="11175238"/>
            <a:ext cx="9121775" cy="29356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117800"/>
              </a:lnSpc>
              <a:spcBef>
                <a:spcPts val="105"/>
              </a:spcBef>
            </a:pPr>
            <a:r>
              <a:rPr dirty="0" sz="1800" spc="-20">
                <a:latin typeface="Arial"/>
                <a:cs typeface="Arial"/>
              </a:rPr>
              <a:t>While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cellular</a:t>
            </a:r>
            <a:r>
              <a:rPr dirty="0" sz="1800" spc="19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16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molecular</a:t>
            </a:r>
            <a:r>
              <a:rPr dirty="0" sz="1800" spc="15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basics</a:t>
            </a:r>
            <a:r>
              <a:rPr dirty="0" sz="1800" spc="12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folliculogenesis</a:t>
            </a:r>
            <a:r>
              <a:rPr dirty="0" sz="1800" spc="12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are</a:t>
            </a:r>
            <a:r>
              <a:rPr dirty="0" sz="1800" spc="19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remarkably</a:t>
            </a:r>
            <a:r>
              <a:rPr dirty="0" sz="1800" spc="13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similar</a:t>
            </a:r>
            <a:r>
              <a:rPr dirty="0" sz="1800" spc="14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across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species,</a:t>
            </a:r>
            <a:r>
              <a:rPr dirty="0" sz="1800" spc="59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important</a:t>
            </a:r>
            <a:r>
              <a:rPr dirty="0" sz="1800" spc="610">
                <a:latin typeface="Arial"/>
                <a:cs typeface="Arial"/>
              </a:rPr>
              <a:t> </a:t>
            </a:r>
            <a:r>
              <a:rPr dirty="0" sz="1800" spc="20">
                <a:latin typeface="Arial"/>
                <a:cs typeface="Arial"/>
              </a:rPr>
              <a:t>functional</a:t>
            </a:r>
            <a:r>
              <a:rPr dirty="0" sz="1800" spc="57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differences</a:t>
            </a:r>
            <a:r>
              <a:rPr dirty="0" sz="1800" spc="57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exist:</a:t>
            </a:r>
            <a:r>
              <a:rPr dirty="0" sz="1800" spc="63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humans</a:t>
            </a:r>
            <a:r>
              <a:rPr dirty="0" sz="1800" spc="57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are</a:t>
            </a:r>
            <a:r>
              <a:rPr dirty="0" sz="1800" spc="5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typically</a:t>
            </a:r>
            <a:r>
              <a:rPr dirty="0" sz="1800" spc="580">
                <a:latin typeface="Arial"/>
                <a:cs typeface="Arial"/>
              </a:rPr>
              <a:t> </a:t>
            </a:r>
            <a:r>
              <a:rPr dirty="0" sz="1800" spc="30">
                <a:latin typeface="Arial"/>
                <a:cs typeface="Arial"/>
              </a:rPr>
              <a:t>mono-</a:t>
            </a:r>
            <a:r>
              <a:rPr dirty="0" sz="1800" spc="-15">
                <a:latin typeface="Arial"/>
                <a:cs typeface="Arial"/>
              </a:rPr>
              <a:t>ovulatory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(releasing</a:t>
            </a:r>
            <a:r>
              <a:rPr dirty="0" sz="1800" spc="-22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one</a:t>
            </a:r>
            <a:r>
              <a:rPr dirty="0" sz="1800" spc="-200">
                <a:latin typeface="Arial"/>
                <a:cs typeface="Arial"/>
              </a:rPr>
              <a:t> </a:t>
            </a:r>
            <a:r>
              <a:rPr dirty="0" sz="1800" spc="-100">
                <a:latin typeface="Arial"/>
                <a:cs typeface="Arial"/>
              </a:rPr>
              <a:t>egg</a:t>
            </a:r>
            <a:r>
              <a:rPr dirty="0" sz="1800" spc="-17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per</a:t>
            </a:r>
            <a:r>
              <a:rPr dirty="0" sz="1800" spc="-204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cycle,</a:t>
            </a:r>
            <a:r>
              <a:rPr dirty="0" sz="1800" spc="-16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leading</a:t>
            </a:r>
            <a:r>
              <a:rPr dirty="0" sz="1800" spc="-17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to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single</a:t>
            </a:r>
            <a:r>
              <a:rPr dirty="0" sz="1800" spc="-20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pregnancies),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whereas</a:t>
            </a:r>
            <a:r>
              <a:rPr dirty="0" sz="1800" spc="-229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mice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are</a:t>
            </a:r>
            <a:r>
              <a:rPr dirty="0" sz="1800" spc="-200">
                <a:latin typeface="Arial"/>
                <a:cs typeface="Arial"/>
              </a:rPr>
              <a:t> </a:t>
            </a:r>
            <a:r>
              <a:rPr dirty="0" sz="1800" spc="55">
                <a:latin typeface="Arial"/>
                <a:cs typeface="Arial"/>
              </a:rPr>
              <a:t>multi-</a:t>
            </a:r>
            <a:r>
              <a:rPr dirty="0" sz="1800" spc="-15">
                <a:latin typeface="Arial"/>
                <a:cs typeface="Arial"/>
              </a:rPr>
              <a:t>ovulatory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(releasing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20">
                <a:latin typeface="Arial"/>
                <a:cs typeface="Arial"/>
              </a:rPr>
              <a:t>multiple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eggs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producing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litters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2-</a:t>
            </a:r>
            <a:r>
              <a:rPr dirty="0" sz="1800" spc="-50">
                <a:latin typeface="Arial"/>
                <a:cs typeface="Arial"/>
              </a:rPr>
              <a:t>12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pups).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In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women,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reproductive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capacity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drops</a:t>
            </a:r>
            <a:r>
              <a:rPr dirty="0" sz="1800" spc="1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noticeably</a:t>
            </a:r>
            <a:r>
              <a:rPr dirty="0" sz="1800" spc="1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after</a:t>
            </a:r>
            <a:r>
              <a:rPr dirty="0" sz="1800" spc="195">
                <a:latin typeface="Arial"/>
                <a:cs typeface="Arial"/>
              </a:rPr>
              <a:t> </a:t>
            </a:r>
            <a:r>
              <a:rPr dirty="0" sz="1800" spc="-95">
                <a:latin typeface="Arial"/>
                <a:cs typeface="Arial"/>
              </a:rPr>
              <a:t>age</a:t>
            </a:r>
            <a:r>
              <a:rPr dirty="0" sz="1800" spc="20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35</a:t>
            </a:r>
            <a:r>
              <a:rPr dirty="0" sz="1800" spc="21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on</a:t>
            </a:r>
            <a:r>
              <a:rPr dirty="0" sz="1800" spc="204">
                <a:latin typeface="Arial"/>
                <a:cs typeface="Arial"/>
              </a:rPr>
              <a:t> </a:t>
            </a:r>
            <a:r>
              <a:rPr dirty="0" sz="1800" spc="-75">
                <a:latin typeface="Arial"/>
                <a:cs typeface="Arial"/>
              </a:rPr>
              <a:t>average,</a:t>
            </a:r>
            <a:r>
              <a:rPr dirty="0" sz="1800" spc="180">
                <a:latin typeface="Arial"/>
                <a:cs typeface="Arial"/>
              </a:rPr>
              <a:t> </a:t>
            </a:r>
            <a:r>
              <a:rPr dirty="0" sz="1800" spc="30">
                <a:latin typeface="Arial"/>
                <a:cs typeface="Arial"/>
              </a:rPr>
              <a:t>with</a:t>
            </a:r>
            <a:r>
              <a:rPr dirty="0" sz="1800" spc="204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menopause</a:t>
            </a:r>
            <a:r>
              <a:rPr dirty="0" sz="1800" spc="20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arriving</a:t>
            </a:r>
            <a:r>
              <a:rPr dirty="0" sz="1800" spc="17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around</a:t>
            </a:r>
            <a:r>
              <a:rPr dirty="0" sz="1800" spc="190">
                <a:latin typeface="Arial"/>
                <a:cs typeface="Arial"/>
              </a:rPr>
              <a:t> </a:t>
            </a:r>
            <a:r>
              <a:rPr dirty="0" sz="1800" spc="-95">
                <a:latin typeface="Arial"/>
                <a:cs typeface="Arial"/>
              </a:rPr>
              <a:t>age</a:t>
            </a:r>
            <a:r>
              <a:rPr dirty="0" sz="1800" spc="20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50,</a:t>
            </a:r>
            <a:r>
              <a:rPr dirty="0" sz="1800" spc="18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when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menstrual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cycles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cease.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Mice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do</a:t>
            </a:r>
            <a:r>
              <a:rPr dirty="0" sz="1800" spc="50">
                <a:latin typeface="Arial"/>
                <a:cs typeface="Arial"/>
              </a:rPr>
              <a:t> </a:t>
            </a:r>
            <a:r>
              <a:rPr dirty="0" sz="1800" spc="20">
                <a:latin typeface="Arial"/>
                <a:cs typeface="Arial"/>
              </a:rPr>
              <a:t>not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experience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true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menopause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20">
                <a:latin typeface="Arial"/>
                <a:cs typeface="Arial"/>
              </a:rPr>
              <a:t>but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mirror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75">
                <a:latin typeface="Arial"/>
                <a:cs typeface="Arial"/>
              </a:rPr>
              <a:t>key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aspects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human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reproductive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aging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on</a:t>
            </a:r>
            <a:r>
              <a:rPr dirty="0" sz="1800" spc="-50">
                <a:latin typeface="Arial"/>
                <a:cs typeface="Arial"/>
              </a:rPr>
              <a:t> a</a:t>
            </a:r>
            <a:r>
              <a:rPr dirty="0" sz="1800" spc="-11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much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faster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timeline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180">
                <a:latin typeface="Arial"/>
                <a:cs typeface="Arial"/>
              </a:rPr>
              <a:t>–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mice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at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2-</a:t>
            </a:r>
            <a:r>
              <a:rPr dirty="0" sz="1800" spc="-40">
                <a:latin typeface="Arial"/>
                <a:cs typeface="Arial"/>
              </a:rPr>
              <a:t>4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months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resemble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women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their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early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20s,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while </a:t>
            </a:r>
            <a:r>
              <a:rPr dirty="0" sz="1800" spc="-10">
                <a:latin typeface="Arial"/>
                <a:cs typeface="Arial"/>
              </a:rPr>
              <a:t>those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at </a:t>
            </a:r>
            <a:r>
              <a:rPr dirty="0" sz="1800" spc="-60">
                <a:latin typeface="Arial"/>
                <a:cs typeface="Arial"/>
              </a:rPr>
              <a:t>9-</a:t>
            </a:r>
            <a:r>
              <a:rPr dirty="0" sz="1800" spc="-50">
                <a:latin typeface="Arial"/>
                <a:cs typeface="Arial"/>
              </a:rPr>
              <a:t>12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months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model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human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ovarian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aging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late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30s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to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mid-</a:t>
            </a:r>
            <a:r>
              <a:rPr dirty="0" sz="1800" spc="-40">
                <a:latin typeface="Arial"/>
                <a:cs typeface="Arial"/>
              </a:rPr>
              <a:t>40s.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This</a:t>
            </a:r>
            <a:r>
              <a:rPr dirty="0" sz="1800" spc="12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accelerated</a:t>
            </a:r>
            <a:r>
              <a:rPr dirty="0" sz="1800" spc="13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pattern</a:t>
            </a:r>
            <a:r>
              <a:rPr dirty="0" sz="1800" spc="10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makes</a:t>
            </a:r>
            <a:r>
              <a:rPr dirty="0" sz="1800" spc="7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mice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exceptionally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valuable</a:t>
            </a:r>
            <a:r>
              <a:rPr dirty="0" sz="1800" spc="125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models</a:t>
            </a:r>
            <a:r>
              <a:rPr dirty="0" sz="1800" spc="12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for</a:t>
            </a:r>
            <a:r>
              <a:rPr dirty="0" sz="1800" spc="9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studying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1" name="object 11">
            <a:hlinkClick r:id="rId5"/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66175" y="436244"/>
            <a:ext cx="1651000" cy="957580"/>
          </a:xfrm>
          <a:prstGeom prst="rect">
            <a:avLst/>
          </a:prstGeom>
        </p:spPr>
      </p:pic>
      <p:grpSp>
        <p:nvGrpSpPr>
          <p:cNvPr id="12" name="object 12"/>
          <p:cNvGrpSpPr/>
          <p:nvPr/>
        </p:nvGrpSpPr>
        <p:grpSpPr>
          <a:xfrm>
            <a:off x="4646295" y="7399146"/>
            <a:ext cx="5250815" cy="3503295"/>
            <a:chOff x="4646295" y="7399146"/>
            <a:chExt cx="5250815" cy="3503295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78172" y="7399146"/>
              <a:ext cx="5218557" cy="283121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646295" y="10205910"/>
              <a:ext cx="5250815" cy="696595"/>
            </a:xfrm>
            <a:custGeom>
              <a:avLst/>
              <a:gdLst/>
              <a:ahLst/>
              <a:cxnLst/>
              <a:rect l="l" t="t" r="r" b="b"/>
              <a:pathLst>
                <a:path w="5250815" h="696595">
                  <a:moveTo>
                    <a:pt x="5250814" y="0"/>
                  </a:moveTo>
                  <a:lnTo>
                    <a:pt x="0" y="0"/>
                  </a:lnTo>
                  <a:lnTo>
                    <a:pt x="0" y="696531"/>
                  </a:lnTo>
                  <a:lnTo>
                    <a:pt x="5250814" y="696531"/>
                  </a:lnTo>
                  <a:lnTo>
                    <a:pt x="52508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4733671" y="10207625"/>
            <a:ext cx="5092065" cy="673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8100"/>
              </a:lnSpc>
              <a:spcBef>
                <a:spcPts val="100"/>
              </a:spcBef>
            </a:pP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mouse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ovary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(left)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and</a:t>
            </a:r>
            <a:r>
              <a:rPr dirty="0" sz="1200" spc="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fragment</a:t>
            </a:r>
            <a:r>
              <a:rPr dirty="0" sz="1200" spc="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 human</a:t>
            </a:r>
            <a:r>
              <a:rPr dirty="0" sz="1200" spc="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ovary</a:t>
            </a:r>
            <a:r>
              <a:rPr dirty="0" sz="1200" spc="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(right). </a:t>
            </a:r>
            <a:r>
              <a:rPr dirty="0" sz="1200" spc="-10">
                <a:latin typeface="Arial"/>
                <a:cs typeface="Arial"/>
              </a:rPr>
              <a:t>Sympathetic </a:t>
            </a:r>
            <a:r>
              <a:rPr dirty="0" sz="1200">
                <a:latin typeface="Arial"/>
                <a:cs typeface="Arial"/>
              </a:rPr>
              <a:t>nerves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(white)</a:t>
            </a:r>
            <a:r>
              <a:rPr dirty="0" sz="1200" spc="1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grow</a:t>
            </a:r>
            <a:r>
              <a:rPr dirty="0" sz="1200" spc="1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alongside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eggs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(green).</a:t>
            </a:r>
            <a:r>
              <a:rPr dirty="0" sz="1200" spc="1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</a:t>
            </a:r>
            <a:r>
              <a:rPr dirty="0" sz="1200" spc="17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large</a:t>
            </a:r>
            <a:r>
              <a:rPr dirty="0" sz="1200" spc="1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growing</a:t>
            </a:r>
            <a:r>
              <a:rPr dirty="0" sz="1200" spc="19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follicle </a:t>
            </a:r>
            <a:r>
              <a:rPr dirty="0" sz="1200">
                <a:latin typeface="Arial"/>
                <a:cs typeface="Arial"/>
              </a:rPr>
              <a:t>containing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an</a:t>
            </a:r>
            <a:r>
              <a:rPr dirty="0" sz="1200" spc="-135">
                <a:latin typeface="Arial"/>
                <a:cs typeface="Arial"/>
              </a:rPr>
              <a:t> </a:t>
            </a:r>
            <a:r>
              <a:rPr dirty="0" sz="1200" spc="-65">
                <a:latin typeface="Arial"/>
                <a:cs typeface="Arial"/>
              </a:rPr>
              <a:t>egg</a:t>
            </a:r>
            <a:r>
              <a:rPr dirty="0" sz="1200" spc="-10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shown</a:t>
            </a:r>
            <a:r>
              <a:rPr dirty="0" sz="1200" spc="-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-80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magenta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on</a:t>
            </a:r>
            <a:r>
              <a:rPr dirty="0" sz="1200" spc="-8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right.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8034" y="325501"/>
            <a:ext cx="9118600" cy="3785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10160">
              <a:lnSpc>
                <a:spcPct val="1181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human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fertility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and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ovarian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aging,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though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 spc="-35" i="1">
                <a:latin typeface="Arial"/>
                <a:cs typeface="Arial"/>
              </a:rPr>
              <a:t>challenges</a:t>
            </a:r>
            <a:r>
              <a:rPr dirty="0" sz="1800" spc="-85" i="1">
                <a:latin typeface="Arial"/>
                <a:cs typeface="Arial"/>
              </a:rPr>
              <a:t> </a:t>
            </a:r>
            <a:r>
              <a:rPr dirty="0" sz="1800" spc="-20" i="1">
                <a:latin typeface="Arial"/>
                <a:cs typeface="Arial"/>
              </a:rPr>
              <a:t>remain</a:t>
            </a:r>
            <a:r>
              <a:rPr dirty="0" sz="1800" spc="-55" i="1">
                <a:latin typeface="Arial"/>
                <a:cs typeface="Arial"/>
              </a:rPr>
              <a:t> </a:t>
            </a:r>
            <a:r>
              <a:rPr dirty="0" sz="1800" i="1">
                <a:latin typeface="Arial"/>
                <a:cs typeface="Arial"/>
              </a:rPr>
              <a:t>in</a:t>
            </a:r>
            <a:r>
              <a:rPr dirty="0" sz="1800" spc="5" i="1">
                <a:latin typeface="Arial"/>
                <a:cs typeface="Arial"/>
              </a:rPr>
              <a:t> </a:t>
            </a:r>
            <a:r>
              <a:rPr dirty="0" sz="1800" i="1">
                <a:latin typeface="Arial"/>
                <a:cs typeface="Arial"/>
              </a:rPr>
              <a:t>directly</a:t>
            </a:r>
            <a:r>
              <a:rPr dirty="0" sz="1800" spc="-75" i="1">
                <a:latin typeface="Arial"/>
                <a:cs typeface="Arial"/>
              </a:rPr>
              <a:t> </a:t>
            </a:r>
            <a:r>
              <a:rPr dirty="0" sz="1800" spc="-20" i="1">
                <a:latin typeface="Arial"/>
                <a:cs typeface="Arial"/>
              </a:rPr>
              <a:t>comparing</a:t>
            </a:r>
            <a:r>
              <a:rPr dirty="0" sz="1800" spc="-30" i="1">
                <a:latin typeface="Arial"/>
                <a:cs typeface="Arial"/>
              </a:rPr>
              <a:t> </a:t>
            </a:r>
            <a:r>
              <a:rPr dirty="0" sz="1800" spc="-20" i="1">
                <a:latin typeface="Arial"/>
                <a:cs typeface="Arial"/>
              </a:rPr>
              <a:t>single-cell </a:t>
            </a:r>
            <a:r>
              <a:rPr dirty="0" sz="1800" spc="-215" i="1">
                <a:latin typeface="Arial"/>
                <a:cs typeface="Arial"/>
              </a:rPr>
              <a:t>RNA</a:t>
            </a:r>
            <a:r>
              <a:rPr dirty="0" sz="1800" spc="90" i="1">
                <a:latin typeface="Arial"/>
                <a:cs typeface="Arial"/>
              </a:rPr>
              <a:t> </a:t>
            </a:r>
            <a:r>
              <a:rPr dirty="0" sz="1800" spc="-25" i="1">
                <a:latin typeface="Arial"/>
                <a:cs typeface="Arial"/>
              </a:rPr>
              <a:t>sequencing</a:t>
            </a:r>
            <a:r>
              <a:rPr dirty="0" sz="1800" spc="-100" i="1">
                <a:latin typeface="Arial"/>
                <a:cs typeface="Arial"/>
              </a:rPr>
              <a:t> </a:t>
            </a:r>
            <a:r>
              <a:rPr dirty="0" sz="1800" spc="-25" i="1">
                <a:latin typeface="Arial"/>
                <a:cs typeface="Arial"/>
              </a:rPr>
              <a:t>data</a:t>
            </a:r>
            <a:r>
              <a:rPr dirty="0" sz="1800" spc="-100" i="1">
                <a:latin typeface="Arial"/>
                <a:cs typeface="Arial"/>
              </a:rPr>
              <a:t> </a:t>
            </a:r>
            <a:r>
              <a:rPr dirty="0" sz="1800" spc="-20" i="1">
                <a:latin typeface="Arial"/>
                <a:cs typeface="Arial"/>
              </a:rPr>
              <a:t>across</a:t>
            </a:r>
            <a:r>
              <a:rPr dirty="0" sz="1800" spc="-100" i="1">
                <a:latin typeface="Arial"/>
                <a:cs typeface="Arial"/>
              </a:rPr>
              <a:t> </a:t>
            </a:r>
            <a:r>
              <a:rPr dirty="0" sz="1800" spc="-20" i="1">
                <a:latin typeface="Arial"/>
                <a:cs typeface="Arial"/>
              </a:rPr>
              <a:t>species</a:t>
            </a:r>
            <a:r>
              <a:rPr dirty="0" sz="1800" spc="-35" i="1">
                <a:latin typeface="Arial"/>
                <a:cs typeface="Arial"/>
              </a:rPr>
              <a:t> </a:t>
            </a:r>
            <a:r>
              <a:rPr dirty="0" sz="1800" spc="-25" i="1">
                <a:latin typeface="Arial"/>
                <a:cs typeface="Arial"/>
              </a:rPr>
              <a:t>due</a:t>
            </a:r>
            <a:r>
              <a:rPr dirty="0" sz="1800" spc="-70" i="1">
                <a:latin typeface="Arial"/>
                <a:cs typeface="Arial"/>
              </a:rPr>
              <a:t> </a:t>
            </a:r>
            <a:r>
              <a:rPr dirty="0" sz="1800" i="1">
                <a:latin typeface="Arial"/>
                <a:cs typeface="Arial"/>
              </a:rPr>
              <a:t>to </a:t>
            </a:r>
            <a:r>
              <a:rPr dirty="0" sz="1800" spc="-20" i="1">
                <a:latin typeface="Arial"/>
                <a:cs typeface="Arial"/>
              </a:rPr>
              <a:t>differences</a:t>
            </a:r>
            <a:r>
              <a:rPr dirty="0" sz="1800" spc="-95" i="1">
                <a:latin typeface="Arial"/>
                <a:cs typeface="Arial"/>
              </a:rPr>
              <a:t> </a:t>
            </a:r>
            <a:r>
              <a:rPr dirty="0" sz="1800" i="1">
                <a:latin typeface="Arial"/>
                <a:cs typeface="Arial"/>
              </a:rPr>
              <a:t>in cell</a:t>
            </a:r>
            <a:r>
              <a:rPr dirty="0" sz="1800" spc="-30" i="1">
                <a:latin typeface="Arial"/>
                <a:cs typeface="Arial"/>
              </a:rPr>
              <a:t> </a:t>
            </a:r>
            <a:r>
              <a:rPr dirty="0" sz="1800" spc="-10" i="1">
                <a:latin typeface="Arial"/>
                <a:cs typeface="Arial"/>
              </a:rPr>
              <a:t>type</a:t>
            </a:r>
            <a:r>
              <a:rPr dirty="0" sz="1800" spc="-70" i="1">
                <a:latin typeface="Arial"/>
                <a:cs typeface="Arial"/>
              </a:rPr>
              <a:t> </a:t>
            </a:r>
            <a:r>
              <a:rPr dirty="0" sz="1800" spc="-10" i="1">
                <a:latin typeface="Arial"/>
                <a:cs typeface="Arial"/>
              </a:rPr>
              <a:t>annotations,</a:t>
            </a:r>
            <a:r>
              <a:rPr dirty="0" sz="1800" spc="-45" i="1">
                <a:latin typeface="Arial"/>
                <a:cs typeface="Arial"/>
              </a:rPr>
              <a:t> </a:t>
            </a:r>
            <a:r>
              <a:rPr dirty="0" sz="1800" spc="-10" i="1">
                <a:latin typeface="Arial"/>
                <a:cs typeface="Arial"/>
              </a:rPr>
              <a:t>particularly </a:t>
            </a:r>
            <a:r>
              <a:rPr dirty="0" sz="1800" spc="-90" i="1">
                <a:latin typeface="Arial"/>
                <a:cs typeface="Arial"/>
              </a:rPr>
              <a:t>in</a:t>
            </a:r>
            <a:r>
              <a:rPr dirty="0" sz="1800" spc="-35" i="1">
                <a:latin typeface="Arial"/>
                <a:cs typeface="Arial"/>
              </a:rPr>
              <a:t> </a:t>
            </a:r>
            <a:r>
              <a:rPr dirty="0" sz="1800" spc="-20" i="1">
                <a:latin typeface="Arial"/>
                <a:cs typeface="Arial"/>
              </a:rPr>
              <a:t>the</a:t>
            </a:r>
            <a:r>
              <a:rPr dirty="0" sz="1800" spc="-105" i="1">
                <a:latin typeface="Arial"/>
                <a:cs typeface="Arial"/>
              </a:rPr>
              <a:t> </a:t>
            </a:r>
            <a:r>
              <a:rPr dirty="0" sz="1800" spc="-25" i="1">
                <a:latin typeface="Arial"/>
                <a:cs typeface="Arial"/>
              </a:rPr>
              <a:t>supportive</a:t>
            </a:r>
            <a:r>
              <a:rPr dirty="0" sz="1800" spc="-60" i="1">
                <a:latin typeface="Arial"/>
                <a:cs typeface="Arial"/>
              </a:rPr>
              <a:t> </a:t>
            </a:r>
            <a:r>
              <a:rPr dirty="0" sz="1800" spc="-20" i="1">
                <a:latin typeface="Arial"/>
                <a:cs typeface="Arial"/>
              </a:rPr>
              <a:t>microenvironment</a:t>
            </a:r>
            <a:r>
              <a:rPr dirty="0" sz="1800" spc="-105" i="1">
                <a:latin typeface="Arial"/>
                <a:cs typeface="Arial"/>
              </a:rPr>
              <a:t> </a:t>
            </a:r>
            <a:r>
              <a:rPr dirty="0" sz="1800" spc="-35" i="1">
                <a:latin typeface="Arial"/>
                <a:cs typeface="Arial"/>
              </a:rPr>
              <a:t>around</a:t>
            </a:r>
            <a:r>
              <a:rPr dirty="0" sz="1800" spc="-90" i="1">
                <a:latin typeface="Arial"/>
                <a:cs typeface="Arial"/>
              </a:rPr>
              <a:t> </a:t>
            </a:r>
            <a:r>
              <a:rPr dirty="0" sz="1800" i="1">
                <a:latin typeface="Arial"/>
                <a:cs typeface="Arial"/>
              </a:rPr>
              <a:t>follicles.</a:t>
            </a:r>
            <a:r>
              <a:rPr dirty="0" sz="1800" spc="-50" i="1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Bridging </a:t>
            </a:r>
            <a:r>
              <a:rPr dirty="0" sz="1800" spc="-50">
                <a:latin typeface="Arial"/>
                <a:cs typeface="Arial"/>
              </a:rPr>
              <a:t>these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105">
                <a:latin typeface="Arial"/>
                <a:cs typeface="Arial"/>
              </a:rPr>
              <a:t>gaps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could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accelerate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the </a:t>
            </a:r>
            <a:r>
              <a:rPr dirty="0" sz="1800">
                <a:latin typeface="Arial"/>
                <a:cs typeface="Arial"/>
              </a:rPr>
              <a:t>translation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mouse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findings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into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therapies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for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preserving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human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fertility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and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ovarian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health.</a:t>
            </a:r>
            <a:endParaRPr sz="1800">
              <a:latin typeface="Arial"/>
              <a:cs typeface="Arial"/>
            </a:endParaRPr>
          </a:p>
          <a:p>
            <a:pPr algn="just" marL="12700">
              <a:lnSpc>
                <a:spcPct val="100000"/>
              </a:lnSpc>
              <a:spcBef>
                <a:spcPts val="1190"/>
              </a:spcBef>
            </a:pPr>
            <a:r>
              <a:rPr dirty="0" sz="1800" spc="-30" b="1">
                <a:latin typeface="Arial"/>
                <a:cs typeface="Arial"/>
              </a:rPr>
              <a:t>Distinct</a:t>
            </a:r>
            <a:r>
              <a:rPr dirty="0" sz="1800" spc="-95" b="1">
                <a:latin typeface="Arial"/>
                <a:cs typeface="Arial"/>
              </a:rPr>
              <a:t> </a:t>
            </a:r>
            <a:r>
              <a:rPr dirty="0" sz="1800" spc="-30" b="1">
                <a:latin typeface="Arial"/>
                <a:cs typeface="Arial"/>
              </a:rPr>
              <a:t>spatial</a:t>
            </a:r>
            <a:r>
              <a:rPr dirty="0" sz="1800" spc="-100" b="1">
                <a:latin typeface="Arial"/>
                <a:cs typeface="Arial"/>
              </a:rPr>
              <a:t> </a:t>
            </a:r>
            <a:r>
              <a:rPr dirty="0" sz="1800" spc="-60" b="1">
                <a:latin typeface="Arial"/>
                <a:cs typeface="Arial"/>
              </a:rPr>
              <a:t>organization</a:t>
            </a:r>
            <a:r>
              <a:rPr dirty="0" sz="1800" spc="-80" b="1">
                <a:latin typeface="Arial"/>
                <a:cs typeface="Arial"/>
              </a:rPr>
              <a:t> </a:t>
            </a:r>
            <a:r>
              <a:rPr dirty="0" sz="1800" spc="-40" b="1">
                <a:latin typeface="Arial"/>
                <a:cs typeface="Arial"/>
              </a:rPr>
              <a:t>of</a:t>
            </a:r>
            <a:r>
              <a:rPr dirty="0" sz="1800" spc="-125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the</a:t>
            </a:r>
            <a:r>
              <a:rPr dirty="0" sz="1800" spc="-120" b="1">
                <a:latin typeface="Arial"/>
                <a:cs typeface="Arial"/>
              </a:rPr>
              <a:t> </a:t>
            </a:r>
            <a:r>
              <a:rPr dirty="0" sz="1800" spc="-100" b="1">
                <a:latin typeface="Arial"/>
                <a:cs typeface="Arial"/>
              </a:rPr>
              <a:t>aging</a:t>
            </a:r>
            <a:r>
              <a:rPr dirty="0" sz="1800" spc="-145" b="1">
                <a:latin typeface="Arial"/>
                <a:cs typeface="Arial"/>
              </a:rPr>
              <a:t> </a:t>
            </a:r>
            <a:r>
              <a:rPr dirty="0" sz="1800" spc="-90" b="1">
                <a:latin typeface="Arial"/>
                <a:cs typeface="Arial"/>
              </a:rPr>
              <a:t>ovary</a:t>
            </a:r>
            <a:r>
              <a:rPr dirty="0" sz="1800" spc="-85" b="1">
                <a:latin typeface="Arial"/>
                <a:cs typeface="Arial"/>
              </a:rPr>
              <a:t> </a:t>
            </a:r>
            <a:r>
              <a:rPr dirty="0" sz="1800" spc="-45" b="1">
                <a:latin typeface="Arial"/>
                <a:cs typeface="Arial"/>
              </a:rPr>
              <a:t>in</a:t>
            </a:r>
            <a:r>
              <a:rPr dirty="0" sz="1800" spc="-114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mice</a:t>
            </a:r>
            <a:r>
              <a:rPr dirty="0" sz="1800" spc="-120" b="1">
                <a:latin typeface="Arial"/>
                <a:cs typeface="Arial"/>
              </a:rPr>
              <a:t> </a:t>
            </a:r>
            <a:r>
              <a:rPr dirty="0" sz="1800" spc="-50" b="1">
                <a:latin typeface="Arial"/>
                <a:cs typeface="Arial"/>
              </a:rPr>
              <a:t>and</a:t>
            </a:r>
            <a:r>
              <a:rPr dirty="0" sz="1800" spc="-125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humans</a:t>
            </a:r>
            <a:endParaRPr sz="1800">
              <a:latin typeface="Arial"/>
              <a:cs typeface="Arial"/>
            </a:endParaRPr>
          </a:p>
          <a:p>
            <a:pPr algn="just" marL="12700" marR="5080">
              <a:lnSpc>
                <a:spcPct val="117600"/>
              </a:lnSpc>
              <a:spcBef>
                <a:spcPts val="810"/>
              </a:spcBef>
            </a:pPr>
            <a:r>
              <a:rPr dirty="0" sz="1800" spc="-395">
                <a:latin typeface="Arial"/>
                <a:cs typeface="Arial"/>
              </a:rPr>
              <a:t>To</a:t>
            </a:r>
            <a:r>
              <a:rPr dirty="0" sz="1800" spc="26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enable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three-dimensional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mapping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30">
                <a:latin typeface="Arial"/>
                <a:cs typeface="Arial"/>
              </a:rPr>
              <a:t> asynchronous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folliculogenesis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intact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ovaries,</a:t>
            </a:r>
            <a:r>
              <a:rPr dirty="0" sz="1800" spc="-25">
                <a:latin typeface="Arial"/>
                <a:cs typeface="Arial"/>
              </a:rPr>
              <a:t> the </a:t>
            </a:r>
            <a:r>
              <a:rPr dirty="0" sz="1800">
                <a:latin typeface="Arial"/>
                <a:cs typeface="Arial"/>
              </a:rPr>
              <a:t>team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developed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custom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whole-</a:t>
            </a:r>
            <a:r>
              <a:rPr dirty="0" sz="1800">
                <a:latin typeface="Arial"/>
                <a:cs typeface="Arial"/>
              </a:rPr>
              <a:t>mount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immunostaining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tissue-</a:t>
            </a:r>
            <a:r>
              <a:rPr dirty="0" sz="1800" spc="-10">
                <a:latin typeface="Arial"/>
                <a:cs typeface="Arial"/>
              </a:rPr>
              <a:t>clearing </a:t>
            </a:r>
            <a:r>
              <a:rPr dirty="0" sz="1800">
                <a:latin typeface="Arial"/>
                <a:cs typeface="Arial"/>
              </a:rPr>
              <a:t>protocol.</a:t>
            </a:r>
            <a:r>
              <a:rPr dirty="0" sz="1800" spc="7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This </a:t>
            </a:r>
            <a:r>
              <a:rPr dirty="0" sz="1800">
                <a:latin typeface="Arial"/>
                <a:cs typeface="Arial"/>
              </a:rPr>
              <a:t>innovative</a:t>
            </a:r>
            <a:r>
              <a:rPr dirty="0" sz="1800" spc="2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approach</a:t>
            </a:r>
            <a:r>
              <a:rPr dirty="0" sz="1800" spc="1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allowed</a:t>
            </a:r>
            <a:r>
              <a:rPr dirty="0" sz="1800" spc="1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detailed</a:t>
            </a:r>
            <a:r>
              <a:rPr dirty="0" sz="1800" spc="1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analysis</a:t>
            </a:r>
            <a:r>
              <a:rPr dirty="0" sz="1800" spc="1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1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follicle</a:t>
            </a:r>
            <a:r>
              <a:rPr dirty="0" sz="1800" spc="1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dynamics</a:t>
            </a:r>
            <a:r>
              <a:rPr dirty="0" sz="1800" spc="1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mice</a:t>
            </a:r>
            <a:r>
              <a:rPr dirty="0" sz="1800" spc="1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aged</a:t>
            </a:r>
            <a:r>
              <a:rPr dirty="0" sz="1800" spc="229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2</a:t>
            </a:r>
            <a:r>
              <a:rPr dirty="0" sz="1800" spc="1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19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12 </a:t>
            </a:r>
            <a:r>
              <a:rPr dirty="0" sz="1800">
                <a:latin typeface="Arial"/>
                <a:cs typeface="Arial"/>
              </a:rPr>
              <a:t>months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(corresponding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human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reproductive</a:t>
            </a:r>
            <a:r>
              <a:rPr dirty="0" sz="1800" spc="-70">
                <a:latin typeface="Arial"/>
                <a:cs typeface="Arial"/>
              </a:rPr>
              <a:t> stages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from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early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20s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mid-</a:t>
            </a:r>
            <a:r>
              <a:rPr dirty="0" sz="1800" spc="-70">
                <a:latin typeface="Arial"/>
                <a:cs typeface="Arial"/>
              </a:rPr>
              <a:t>40s)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and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large </a:t>
            </a:r>
            <a:r>
              <a:rPr dirty="0" sz="1800">
                <a:latin typeface="Arial"/>
                <a:cs typeface="Arial"/>
              </a:rPr>
              <a:t>pieces</a:t>
            </a:r>
            <a:r>
              <a:rPr dirty="0" sz="1800" spc="10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114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human</a:t>
            </a:r>
            <a:r>
              <a:rPr dirty="0" sz="1800" spc="114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ovaries</a:t>
            </a:r>
            <a:r>
              <a:rPr dirty="0" sz="1800" spc="12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from</a:t>
            </a:r>
            <a:r>
              <a:rPr dirty="0" sz="1800" spc="12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young</a:t>
            </a:r>
            <a:r>
              <a:rPr dirty="0" sz="1800" spc="105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11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advanced</a:t>
            </a:r>
            <a:r>
              <a:rPr dirty="0" sz="1800" spc="11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reproductive</a:t>
            </a:r>
            <a:r>
              <a:rPr dirty="0" sz="1800" spc="114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age</a:t>
            </a:r>
            <a:r>
              <a:rPr dirty="0" sz="1800" spc="114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donors.</a:t>
            </a:r>
            <a:r>
              <a:rPr dirty="0" sz="1800" spc="110">
                <a:latin typeface="Arial"/>
                <a:cs typeface="Arial"/>
              </a:rPr>
              <a:t>  </a:t>
            </a:r>
            <a:r>
              <a:rPr dirty="0" sz="1800" spc="-25">
                <a:latin typeface="Arial"/>
                <a:cs typeface="Arial"/>
              </a:rPr>
              <a:t>In </a:t>
            </a:r>
            <a:r>
              <a:rPr dirty="0" sz="1800">
                <a:latin typeface="Arial"/>
                <a:cs typeface="Arial"/>
              </a:rPr>
              <a:t>mice,</a:t>
            </a:r>
            <a:r>
              <a:rPr dirty="0" sz="1800" spc="2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primordial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follicle</a:t>
            </a:r>
            <a:r>
              <a:rPr dirty="0" sz="1800" spc="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numbers</a:t>
            </a:r>
            <a:r>
              <a:rPr dirty="0" sz="1800" spc="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declined</a:t>
            </a:r>
            <a:r>
              <a:rPr dirty="0" sz="1800" spc="9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gradually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until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around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9</a:t>
            </a:r>
            <a:r>
              <a:rPr dirty="0" sz="1800" spc="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months,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followed</a:t>
            </a:r>
            <a:r>
              <a:rPr dirty="0" sz="1800" spc="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by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9844" y="4086225"/>
            <a:ext cx="853440" cy="997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steeper months. follicle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76595" y="4135755"/>
            <a:ext cx="13239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5320" algn="l"/>
                <a:tab pos="1067435" algn="l"/>
              </a:tabLst>
            </a:pPr>
            <a:r>
              <a:rPr dirty="0" sz="1800" spc="-20">
                <a:latin typeface="Arial"/>
                <a:cs typeface="Arial"/>
              </a:rPr>
              <a:t>drop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25">
                <a:latin typeface="Arial"/>
                <a:cs typeface="Arial"/>
              </a:rPr>
              <a:t>by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25">
                <a:latin typeface="Arial"/>
                <a:cs typeface="Arial"/>
              </a:rPr>
              <a:t>12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95517" y="4409694"/>
            <a:ext cx="912494" cy="997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12700" marR="5080" indent="71120">
              <a:lnSpc>
                <a:spcPct val="118100"/>
              </a:lnSpc>
              <a:spcBef>
                <a:spcPts val="100"/>
              </a:spcBef>
            </a:pPr>
            <a:r>
              <a:rPr dirty="0" sz="1800" spc="-45">
                <a:latin typeface="Arial"/>
                <a:cs typeface="Arial"/>
              </a:rPr>
              <a:t>Growing </a:t>
            </a:r>
            <a:r>
              <a:rPr dirty="0" sz="1800" spc="-10">
                <a:latin typeface="Arial"/>
                <a:cs typeface="Arial"/>
              </a:rPr>
              <a:t>counts </a:t>
            </a:r>
            <a:r>
              <a:rPr dirty="0" sz="1800" spc="-25">
                <a:latin typeface="Arial"/>
                <a:cs typeface="Arial"/>
              </a:rPr>
              <a:t>relatively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49844" y="5107558"/>
            <a:ext cx="9721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remained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13344" y="5431790"/>
            <a:ext cx="21920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Arial"/>
                <a:cs typeface="Arial"/>
              </a:rPr>
              <a:t>stable</a:t>
            </a:r>
            <a:r>
              <a:rPr dirty="0" sz="1800" spc="1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until</a:t>
            </a:r>
            <a:r>
              <a:rPr dirty="0" sz="1800" spc="1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6</a:t>
            </a:r>
            <a:r>
              <a:rPr dirty="0" sz="1800" spc="10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months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13344" y="5699760"/>
            <a:ext cx="2199640" cy="673100"/>
          </a:xfrm>
          <a:prstGeom prst="rect">
            <a:avLst/>
          </a:prstGeom>
        </p:spPr>
        <p:txBody>
          <a:bodyPr wrap="square" lIns="0" tIns="6222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89"/>
              </a:spcBef>
              <a:tabLst>
                <a:tab pos="1282700" algn="l"/>
              </a:tabLst>
            </a:pPr>
            <a:r>
              <a:rPr dirty="0" sz="1800" spc="-10">
                <a:latin typeface="Arial"/>
                <a:cs typeface="Arial"/>
              </a:rPr>
              <a:t>before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declining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  <a:tabLst>
                <a:tab pos="1372235" algn="l"/>
                <a:tab pos="2051685" algn="l"/>
              </a:tabLst>
            </a:pPr>
            <a:r>
              <a:rPr dirty="0" sz="1800" spc="-10">
                <a:latin typeface="Arial"/>
                <a:cs typeface="Arial"/>
              </a:rPr>
              <a:t>markedly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25">
                <a:latin typeface="Arial"/>
                <a:cs typeface="Arial"/>
              </a:rPr>
              <a:t>by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50">
                <a:latin typeface="Arial"/>
                <a:cs typeface="Arial"/>
              </a:rPr>
              <a:t>9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8034" y="6347713"/>
            <a:ext cx="9119870" cy="77698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10795">
              <a:lnSpc>
                <a:spcPct val="118100"/>
              </a:lnSpc>
              <a:spcBef>
                <a:spcPts val="100"/>
              </a:spcBef>
            </a:pPr>
            <a:r>
              <a:rPr dirty="0" sz="1800" spc="10">
                <a:latin typeface="Arial"/>
                <a:cs typeface="Arial"/>
              </a:rPr>
              <a:t>months,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while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secondary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follicle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loss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was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detectable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as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early</a:t>
            </a:r>
            <a:r>
              <a:rPr dirty="0" sz="1800" spc="-20">
                <a:latin typeface="Arial"/>
                <a:cs typeface="Arial"/>
              </a:rPr>
              <a:t> as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4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months.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Oocyte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density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began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decreasing</a:t>
            </a:r>
            <a:r>
              <a:rPr dirty="0" sz="1800" spc="-22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around</a:t>
            </a:r>
            <a:r>
              <a:rPr dirty="0" sz="1800" spc="-21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4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months,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dying</a:t>
            </a:r>
            <a:r>
              <a:rPr dirty="0" sz="1800" spc="-22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follicles</a:t>
            </a:r>
            <a:r>
              <a:rPr dirty="0" sz="1800" spc="-18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remained</a:t>
            </a:r>
            <a:r>
              <a:rPr dirty="0" sz="1800" spc="-21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similar</a:t>
            </a:r>
            <a:r>
              <a:rPr dirty="0" sz="1800" spc="-204">
                <a:latin typeface="Arial"/>
                <a:cs typeface="Arial"/>
              </a:rPr>
              <a:t> </a:t>
            </a:r>
            <a:r>
              <a:rPr dirty="0" sz="1800" spc="35">
                <a:latin typeface="Arial"/>
                <a:cs typeface="Arial"/>
              </a:rPr>
              <a:t>until</a:t>
            </a:r>
            <a:r>
              <a:rPr dirty="0" sz="1800" spc="-22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12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months,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-210">
                <a:latin typeface="Arial"/>
                <a:cs typeface="Arial"/>
              </a:rPr>
              <a:t> </a:t>
            </a:r>
            <a:r>
              <a:rPr dirty="0" sz="1800" spc="25">
                <a:latin typeface="Arial"/>
                <a:cs typeface="Arial"/>
              </a:rPr>
              <a:t>total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follicle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numbers</a:t>
            </a:r>
            <a:r>
              <a:rPr dirty="0" sz="1800" spc="-18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held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steady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 spc="35">
                <a:latin typeface="Arial"/>
                <a:cs typeface="Arial"/>
              </a:rPr>
              <a:t>until</a:t>
            </a:r>
            <a:r>
              <a:rPr dirty="0" sz="1800" spc="-17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9</a:t>
            </a:r>
            <a:r>
              <a:rPr dirty="0" sz="1800" spc="-16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months,</a:t>
            </a:r>
            <a:r>
              <a:rPr dirty="0" sz="1800" spc="-165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indicating</a:t>
            </a:r>
            <a:r>
              <a:rPr dirty="0" sz="1800" spc="-175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a</a:t>
            </a:r>
            <a:r>
              <a:rPr dirty="0" sz="1800" spc="-16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breakdown</a:t>
            </a:r>
            <a:r>
              <a:rPr dirty="0" sz="1800" spc="-14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-14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follicular</a:t>
            </a:r>
            <a:r>
              <a:rPr dirty="0" sz="1800" spc="-15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homeostasis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around</a:t>
            </a:r>
            <a:r>
              <a:rPr dirty="0" sz="1800" spc="-16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9</a:t>
            </a:r>
            <a:r>
              <a:rPr dirty="0" sz="1800" spc="-16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months.</a:t>
            </a:r>
            <a:endParaRPr sz="1800">
              <a:latin typeface="Arial"/>
              <a:cs typeface="Arial"/>
            </a:endParaRPr>
          </a:p>
          <a:p>
            <a:pPr algn="just" marL="12700" marR="6350">
              <a:lnSpc>
                <a:spcPct val="117800"/>
              </a:lnSpc>
              <a:spcBef>
                <a:spcPts val="805"/>
              </a:spcBef>
            </a:pPr>
            <a:r>
              <a:rPr dirty="0" sz="1800" spc="-90">
                <a:latin typeface="Arial"/>
                <a:cs typeface="Arial"/>
              </a:rPr>
              <a:t>In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humans,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75">
                <a:latin typeface="Arial"/>
                <a:cs typeface="Arial"/>
              </a:rPr>
              <a:t>age-</a:t>
            </a:r>
            <a:r>
              <a:rPr dirty="0" sz="1800" spc="-20">
                <a:latin typeface="Arial"/>
                <a:cs typeface="Arial"/>
              </a:rPr>
              <a:t>related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oocyte </a:t>
            </a:r>
            <a:r>
              <a:rPr dirty="0" sz="1800" spc="-40">
                <a:latin typeface="Arial"/>
                <a:cs typeface="Arial"/>
              </a:rPr>
              <a:t>loss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and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reduced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relative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oocyte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density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paralleled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mouse </a:t>
            </a:r>
            <a:r>
              <a:rPr dirty="0" sz="1800">
                <a:latin typeface="Arial"/>
                <a:cs typeface="Arial"/>
              </a:rPr>
              <a:t>patterns,</a:t>
            </a:r>
            <a:r>
              <a:rPr dirty="0" sz="1800" spc="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yet</a:t>
            </a:r>
            <a:r>
              <a:rPr dirty="0" sz="1800" spc="1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10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spatial</a:t>
            </a:r>
            <a:r>
              <a:rPr dirty="0" sz="1800" spc="1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architecture</a:t>
            </a:r>
            <a:r>
              <a:rPr dirty="0" sz="1800" spc="10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diverged</a:t>
            </a:r>
            <a:r>
              <a:rPr dirty="0" sz="1800" spc="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sharply.</a:t>
            </a:r>
            <a:r>
              <a:rPr dirty="0" sz="1800" spc="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Mouse</a:t>
            </a:r>
            <a:r>
              <a:rPr dirty="0" sz="1800" spc="1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ovaries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maintained</a:t>
            </a:r>
            <a:r>
              <a:rPr dirty="0" sz="1800" spc="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1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fairly uniform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distribution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of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oocytes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throughout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the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tissue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at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all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05">
                <a:latin typeface="Arial"/>
                <a:cs typeface="Arial"/>
              </a:rPr>
              <a:t>ages,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whereas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105">
                <a:latin typeface="Arial"/>
                <a:cs typeface="Arial"/>
              </a:rPr>
              <a:t>aging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human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ovaries developed</a:t>
            </a:r>
            <a:r>
              <a:rPr dirty="0" sz="1800" spc="1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isolated,</a:t>
            </a:r>
            <a:r>
              <a:rPr dirty="0" sz="1800" spc="1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oocyte-</a:t>
            </a:r>
            <a:r>
              <a:rPr dirty="0" sz="1800">
                <a:latin typeface="Arial"/>
                <a:cs typeface="Arial"/>
              </a:rPr>
              <a:t>rich</a:t>
            </a:r>
            <a:r>
              <a:rPr dirty="0" sz="1800" spc="1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cortical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“pockets”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separated</a:t>
            </a:r>
            <a:r>
              <a:rPr dirty="0" sz="1800" spc="1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by</a:t>
            </a:r>
            <a:r>
              <a:rPr dirty="0" sz="1800" spc="1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large</a:t>
            </a:r>
            <a:r>
              <a:rPr dirty="0" sz="1800" spc="1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follicle-free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regions. </a:t>
            </a:r>
            <a:r>
              <a:rPr dirty="0" sz="1800" spc="-95">
                <a:latin typeface="Arial"/>
                <a:cs typeface="Arial"/>
              </a:rPr>
              <a:t>These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pockets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became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relatively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smaller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with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advancing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age,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highlighting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shared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features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of </a:t>
            </a:r>
            <a:r>
              <a:rPr dirty="0" sz="1800">
                <a:latin typeface="Arial"/>
                <a:cs typeface="Arial"/>
              </a:rPr>
              <a:t>reproductive</a:t>
            </a:r>
            <a:r>
              <a:rPr dirty="0" sz="1800" spc="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aging,</a:t>
            </a:r>
            <a:r>
              <a:rPr dirty="0" sz="1800" spc="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such</a:t>
            </a:r>
            <a:r>
              <a:rPr dirty="0" sz="1800" spc="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as</a:t>
            </a:r>
            <a:r>
              <a:rPr dirty="0" sz="1800" spc="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oocyte</a:t>
            </a:r>
            <a:r>
              <a:rPr dirty="0" sz="1800" spc="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depletion</a:t>
            </a:r>
            <a:r>
              <a:rPr dirty="0" sz="1800" spc="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1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density</a:t>
            </a:r>
            <a:r>
              <a:rPr dirty="0" sz="1800" spc="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reduction,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7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species-</a:t>
            </a:r>
            <a:r>
              <a:rPr dirty="0" sz="1800" spc="-10">
                <a:latin typeface="Arial"/>
                <a:cs typeface="Arial"/>
              </a:rPr>
              <a:t>specific </a:t>
            </a:r>
            <a:r>
              <a:rPr dirty="0" sz="1800" spc="-30">
                <a:latin typeface="Arial"/>
                <a:cs typeface="Arial"/>
              </a:rPr>
              <a:t>differences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in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follicle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distribution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that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5">
                <a:latin typeface="Arial"/>
                <a:cs typeface="Arial"/>
              </a:rPr>
              <a:t>may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influence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how </a:t>
            </a:r>
            <a:r>
              <a:rPr dirty="0" sz="1800" spc="-55">
                <a:latin typeface="Arial"/>
                <a:cs typeface="Arial"/>
              </a:rPr>
              <a:t>ovarian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reserve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is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maintained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or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lost </a:t>
            </a:r>
            <a:r>
              <a:rPr dirty="0" sz="1800" spc="-50">
                <a:latin typeface="Arial"/>
                <a:cs typeface="Arial"/>
              </a:rPr>
              <a:t>over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time.</a:t>
            </a:r>
            <a:endParaRPr sz="1800">
              <a:latin typeface="Arial"/>
              <a:cs typeface="Arial"/>
            </a:endParaRPr>
          </a:p>
          <a:p>
            <a:pPr algn="just" marL="12700">
              <a:lnSpc>
                <a:spcPct val="100000"/>
              </a:lnSpc>
              <a:spcBef>
                <a:spcPts val="1190"/>
              </a:spcBef>
            </a:pPr>
            <a:r>
              <a:rPr dirty="0" sz="1800" spc="-195" b="1">
                <a:latin typeface="Arial"/>
                <a:cs typeface="Arial"/>
              </a:rPr>
              <a:t>A</a:t>
            </a:r>
            <a:r>
              <a:rPr dirty="0" sz="1800" spc="-135" b="1">
                <a:latin typeface="Arial"/>
                <a:cs typeface="Arial"/>
              </a:rPr>
              <a:t> </a:t>
            </a:r>
            <a:r>
              <a:rPr dirty="0" sz="1800" spc="-65" b="1">
                <a:latin typeface="Arial"/>
                <a:cs typeface="Arial"/>
              </a:rPr>
              <a:t>cross-</a:t>
            </a:r>
            <a:r>
              <a:rPr dirty="0" sz="1800" spc="-40" b="1">
                <a:latin typeface="Arial"/>
                <a:cs typeface="Arial"/>
              </a:rPr>
              <a:t>species</a:t>
            </a:r>
            <a:r>
              <a:rPr dirty="0" sz="1800" spc="-80" b="1">
                <a:latin typeface="Arial"/>
                <a:cs typeface="Arial"/>
              </a:rPr>
              <a:t> </a:t>
            </a:r>
            <a:r>
              <a:rPr dirty="0" sz="1800" spc="-60" b="1">
                <a:latin typeface="Arial"/>
                <a:cs typeface="Arial"/>
              </a:rPr>
              <a:t>comparison</a:t>
            </a:r>
            <a:r>
              <a:rPr dirty="0" sz="1800" spc="-110" b="1">
                <a:latin typeface="Arial"/>
                <a:cs typeface="Arial"/>
              </a:rPr>
              <a:t> </a:t>
            </a:r>
            <a:r>
              <a:rPr dirty="0" sz="1800" spc="-40" b="1">
                <a:latin typeface="Arial"/>
                <a:cs typeface="Arial"/>
              </a:rPr>
              <a:t>of</a:t>
            </a:r>
            <a:r>
              <a:rPr dirty="0" sz="1800" spc="-110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the</a:t>
            </a:r>
            <a:r>
              <a:rPr dirty="0" sz="1800" spc="-114" b="1">
                <a:latin typeface="Arial"/>
                <a:cs typeface="Arial"/>
              </a:rPr>
              <a:t> </a:t>
            </a:r>
            <a:r>
              <a:rPr dirty="0" sz="1800" spc="-75" b="1">
                <a:latin typeface="Arial"/>
                <a:cs typeface="Arial"/>
              </a:rPr>
              <a:t>ovarian</a:t>
            </a:r>
            <a:r>
              <a:rPr dirty="0" sz="1800" spc="-110" b="1">
                <a:latin typeface="Arial"/>
                <a:cs typeface="Arial"/>
              </a:rPr>
              <a:t> </a:t>
            </a:r>
            <a:r>
              <a:rPr dirty="0" sz="1800" b="1">
                <a:latin typeface="Arial"/>
                <a:cs typeface="Arial"/>
              </a:rPr>
              <a:t>cell</a:t>
            </a:r>
            <a:r>
              <a:rPr dirty="0" sz="1800" spc="-90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subtypes</a:t>
            </a:r>
            <a:endParaRPr sz="1800">
              <a:latin typeface="Arial"/>
              <a:cs typeface="Arial"/>
            </a:endParaRPr>
          </a:p>
          <a:p>
            <a:pPr algn="just" marL="12700" marR="5080">
              <a:lnSpc>
                <a:spcPct val="117900"/>
              </a:lnSpc>
              <a:spcBef>
                <a:spcPts val="805"/>
              </a:spcBef>
            </a:pPr>
            <a:r>
              <a:rPr dirty="0" sz="1800" spc="-55">
                <a:latin typeface="Arial"/>
                <a:cs typeface="Arial"/>
              </a:rPr>
              <a:t>Using</a:t>
            </a:r>
            <a:r>
              <a:rPr dirty="0" sz="1800" spc="13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single-</a:t>
            </a:r>
            <a:r>
              <a:rPr dirty="0" sz="1800" spc="25">
                <a:latin typeface="Arial"/>
                <a:cs typeface="Arial"/>
              </a:rPr>
              <a:t>cell</a:t>
            </a:r>
            <a:r>
              <a:rPr dirty="0" sz="1800" spc="75">
                <a:latin typeface="Arial"/>
                <a:cs typeface="Arial"/>
              </a:rPr>
              <a:t> </a:t>
            </a:r>
            <a:r>
              <a:rPr dirty="0" sz="1800" spc="-125">
                <a:latin typeface="Arial"/>
                <a:cs typeface="Arial"/>
              </a:rPr>
              <a:t>RNA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sequencing</a:t>
            </a:r>
            <a:r>
              <a:rPr dirty="0" sz="1800" spc="100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(scRNA-</a:t>
            </a:r>
            <a:r>
              <a:rPr dirty="0" sz="1800" spc="-35">
                <a:latin typeface="Arial"/>
                <a:cs typeface="Arial"/>
              </a:rPr>
              <a:t>seq),</a:t>
            </a:r>
            <a:r>
              <a:rPr dirty="0" sz="1800" spc="13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Laird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13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team</a:t>
            </a:r>
            <a:r>
              <a:rPr dirty="0" sz="1800" spc="15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performed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high-</a:t>
            </a:r>
            <a:r>
              <a:rPr dirty="0" sz="1800">
                <a:latin typeface="Arial"/>
                <a:cs typeface="Arial"/>
              </a:rPr>
              <a:t>resolution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subclustering</a:t>
            </a:r>
            <a:r>
              <a:rPr dirty="0" sz="1800" spc="13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to</a:t>
            </a:r>
            <a:r>
              <a:rPr dirty="0" sz="1800" spc="10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identify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 spc="25">
                <a:latin typeface="Arial"/>
                <a:cs typeface="Arial"/>
              </a:rPr>
              <a:t>distinct</a:t>
            </a:r>
            <a:r>
              <a:rPr dirty="0" sz="1800" spc="114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subtypes</a:t>
            </a:r>
            <a:r>
              <a:rPr dirty="0" sz="1800" spc="70">
                <a:latin typeface="Arial"/>
                <a:cs typeface="Arial"/>
              </a:rPr>
              <a:t> </a:t>
            </a:r>
            <a:r>
              <a:rPr dirty="0" sz="1800" spc="25">
                <a:latin typeface="Arial"/>
                <a:cs typeface="Arial"/>
              </a:rPr>
              <a:t>within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major</a:t>
            </a:r>
            <a:r>
              <a:rPr dirty="0" sz="1800" spc="9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ovarian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 spc="25">
                <a:latin typeface="Arial"/>
                <a:cs typeface="Arial"/>
              </a:rPr>
              <a:t>cell</a:t>
            </a:r>
            <a:r>
              <a:rPr dirty="0" sz="1800" spc="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populations,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including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granulosa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75">
                <a:latin typeface="Arial"/>
                <a:cs typeface="Arial"/>
              </a:rPr>
              <a:t>(egg-</a:t>
            </a:r>
            <a:r>
              <a:rPr dirty="0" sz="1800" spc="-10">
                <a:latin typeface="Arial"/>
                <a:cs typeface="Arial"/>
              </a:rPr>
              <a:t>supporting),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luteal,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immune,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theca,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fibroblast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(structural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support),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epithelial,</a:t>
            </a:r>
            <a:r>
              <a:rPr dirty="0" sz="1800" spc="10">
                <a:latin typeface="Arial"/>
                <a:cs typeface="Arial"/>
              </a:rPr>
              <a:t> smooth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muscle,</a:t>
            </a:r>
            <a:r>
              <a:rPr dirty="0" sz="1800" spc="5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pericyte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(vascular),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endothelial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(vessel),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glial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cells.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While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subtypes</a:t>
            </a:r>
            <a:r>
              <a:rPr dirty="0" sz="1800" spc="10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granulosa,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fibroblast,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endothelial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compartments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were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largely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conserved</a:t>
            </a:r>
            <a:r>
              <a:rPr dirty="0" sz="1800" spc="-16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across</a:t>
            </a:r>
            <a:r>
              <a:rPr dirty="0" sz="1800" spc="-18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species,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clear</a:t>
            </a:r>
            <a:r>
              <a:rPr dirty="0" sz="1800" spc="19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divergences</a:t>
            </a:r>
            <a:r>
              <a:rPr dirty="0" sz="1800" spc="17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emerged</a:t>
            </a:r>
            <a:r>
              <a:rPr dirty="0" sz="1800" spc="19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2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theca,</a:t>
            </a:r>
            <a:r>
              <a:rPr dirty="0" sz="1800" spc="18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pericyte,</a:t>
            </a:r>
            <a:r>
              <a:rPr dirty="0" sz="1800" spc="229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19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epithelial</a:t>
            </a:r>
            <a:r>
              <a:rPr dirty="0" sz="1800" spc="21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populations,</a:t>
            </a:r>
            <a:r>
              <a:rPr dirty="0" sz="1800" spc="18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likely</a:t>
            </a:r>
            <a:r>
              <a:rPr dirty="0" sz="1800" spc="1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reflecting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differences</a:t>
            </a:r>
            <a:r>
              <a:rPr dirty="0" sz="1800" spc="27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32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ovary</a:t>
            </a:r>
            <a:r>
              <a:rPr dirty="0" sz="1800" spc="280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size,</a:t>
            </a:r>
            <a:r>
              <a:rPr dirty="0" sz="1800" spc="280">
                <a:latin typeface="Arial"/>
                <a:cs typeface="Arial"/>
              </a:rPr>
              <a:t> </a:t>
            </a:r>
            <a:r>
              <a:rPr dirty="0" sz="1800" spc="25">
                <a:latin typeface="Arial"/>
                <a:cs typeface="Arial"/>
              </a:rPr>
              <a:t>follicle</a:t>
            </a:r>
            <a:r>
              <a:rPr dirty="0" sz="1800" spc="29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density,</a:t>
            </a:r>
            <a:r>
              <a:rPr dirty="0" sz="1800" spc="28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28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overall</a:t>
            </a:r>
            <a:r>
              <a:rPr dirty="0" sz="1800" spc="32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structure.</a:t>
            </a:r>
            <a:r>
              <a:rPr dirty="0" sz="1800" spc="29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Notably,</a:t>
            </a:r>
            <a:r>
              <a:rPr dirty="0" sz="1800" spc="34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granulosa</a:t>
            </a:r>
            <a:r>
              <a:rPr dirty="0" sz="1800" spc="34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cells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comprised</a:t>
            </a:r>
            <a:r>
              <a:rPr dirty="0" sz="1800" spc="25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four</a:t>
            </a:r>
            <a:r>
              <a:rPr dirty="0" sz="1800" spc="24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shared</a:t>
            </a:r>
            <a:r>
              <a:rPr dirty="0" sz="1800" spc="28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subtypes,</a:t>
            </a:r>
            <a:r>
              <a:rPr dirty="0" sz="1800" spc="280">
                <a:latin typeface="Arial"/>
                <a:cs typeface="Arial"/>
              </a:rPr>
              <a:t> </a:t>
            </a:r>
            <a:r>
              <a:rPr dirty="0" sz="1800" spc="30">
                <a:latin typeface="Arial"/>
                <a:cs typeface="Arial"/>
              </a:rPr>
              <a:t>with</a:t>
            </a:r>
            <a:r>
              <a:rPr dirty="0" sz="1800" spc="254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a</a:t>
            </a:r>
            <a:r>
              <a:rPr dirty="0" sz="1800" spc="240">
                <a:latin typeface="Arial"/>
                <a:cs typeface="Arial"/>
              </a:rPr>
              <a:t> </a:t>
            </a:r>
            <a:r>
              <a:rPr dirty="0" sz="1800" spc="40">
                <a:latin typeface="Arial"/>
                <a:cs typeface="Arial"/>
              </a:rPr>
              <a:t>fifth</a:t>
            </a:r>
            <a:r>
              <a:rPr dirty="0" sz="1800" spc="254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mouse-</a:t>
            </a:r>
            <a:r>
              <a:rPr dirty="0" sz="1800" spc="5">
                <a:latin typeface="Arial"/>
                <a:cs typeface="Arial"/>
              </a:rPr>
              <a:t>specific</a:t>
            </a:r>
            <a:r>
              <a:rPr dirty="0" sz="1800" spc="26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subtype</a:t>
            </a:r>
            <a:r>
              <a:rPr dirty="0" sz="1800" spc="254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marked</a:t>
            </a:r>
            <a:r>
              <a:rPr dirty="0" sz="1800" spc="24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by</a:t>
            </a:r>
            <a:r>
              <a:rPr dirty="0" sz="1800" spc="28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growth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hormone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receptor.</a:t>
            </a:r>
            <a:r>
              <a:rPr dirty="0" sz="1800" spc="-16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Further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analysis</a:t>
            </a:r>
            <a:r>
              <a:rPr dirty="0" sz="1800" spc="-18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suggested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25">
                <a:latin typeface="Arial"/>
                <a:cs typeface="Arial"/>
              </a:rPr>
              <a:t>this</a:t>
            </a:r>
            <a:r>
              <a:rPr dirty="0" sz="1800" spc="-18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group</a:t>
            </a:r>
            <a:r>
              <a:rPr dirty="0" sz="1800" spc="-16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represents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a</a:t>
            </a:r>
            <a:r>
              <a:rPr dirty="0" sz="1800" spc="-11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temporary,</a:t>
            </a:r>
            <a:r>
              <a:rPr dirty="0" sz="1800" spc="-16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hormonally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responsive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maturation</a:t>
            </a:r>
            <a:r>
              <a:rPr dirty="0" sz="1800" spc="-14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state.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1369" y="4300346"/>
            <a:ext cx="6764020" cy="137160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89635" y="5754370"/>
            <a:ext cx="6633209" cy="457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</a:pPr>
            <a:r>
              <a:rPr dirty="0" sz="1200" spc="-65">
                <a:latin typeface="Arial"/>
                <a:cs typeface="Arial"/>
              </a:rPr>
              <a:t>An</a:t>
            </a:r>
            <a:r>
              <a:rPr dirty="0" sz="1200" spc="-80">
                <a:latin typeface="Arial"/>
                <a:cs typeface="Arial"/>
              </a:rPr>
              <a:t> </a:t>
            </a:r>
            <a:r>
              <a:rPr dirty="0" sz="1200" spc="-35">
                <a:latin typeface="Arial"/>
                <a:cs typeface="Arial"/>
              </a:rPr>
              <a:t>age-</a:t>
            </a:r>
            <a:r>
              <a:rPr dirty="0" sz="1200" spc="-20">
                <a:latin typeface="Arial"/>
                <a:cs typeface="Arial"/>
              </a:rPr>
              <a:t>dependent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decline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-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number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75">
                <a:latin typeface="Arial"/>
                <a:cs typeface="Arial"/>
              </a:rPr>
              <a:t> </a:t>
            </a:r>
            <a:r>
              <a:rPr dirty="0" sz="1200" spc="-60">
                <a:latin typeface="Arial"/>
                <a:cs typeface="Arial"/>
              </a:rPr>
              <a:t>eggs</a:t>
            </a:r>
            <a:r>
              <a:rPr dirty="0" sz="1200" spc="-40">
                <a:latin typeface="Arial"/>
                <a:cs typeface="Arial"/>
              </a:rPr>
              <a:t> (green)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and</a:t>
            </a:r>
            <a:r>
              <a:rPr dirty="0" sz="1200" spc="-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subset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75">
                <a:latin typeface="Arial"/>
                <a:cs typeface="Arial"/>
              </a:rPr>
              <a:t> </a:t>
            </a:r>
            <a:r>
              <a:rPr dirty="0" sz="1200" spc="-25">
                <a:latin typeface="Arial"/>
                <a:cs typeface="Arial"/>
              </a:rPr>
              <a:t>growing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follicles</a:t>
            </a:r>
            <a:r>
              <a:rPr dirty="0" sz="1200" spc="-3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(magenta) </a:t>
            </a:r>
            <a:r>
              <a:rPr dirty="0" sz="1200">
                <a:latin typeface="Arial"/>
                <a:cs typeface="Arial"/>
              </a:rPr>
              <a:t>quantified</a:t>
            </a:r>
            <a:r>
              <a:rPr dirty="0" sz="1200" spc="-9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-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entire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50">
                <a:latin typeface="Arial"/>
                <a:cs typeface="Arial"/>
              </a:rPr>
              <a:t>ovary,</a:t>
            </a:r>
            <a:r>
              <a:rPr dirty="0" sz="1200" spc="-11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shown</a:t>
            </a:r>
            <a:r>
              <a:rPr dirty="0" sz="1200" spc="-8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-75">
                <a:latin typeface="Arial"/>
                <a:cs typeface="Arial"/>
              </a:rPr>
              <a:t> </a:t>
            </a:r>
            <a:r>
              <a:rPr dirty="0" sz="1200" spc="-35">
                <a:latin typeface="Arial"/>
                <a:cs typeface="Arial"/>
              </a:rPr>
              <a:t>a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mouse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35">
                <a:latin typeface="Arial"/>
                <a:cs typeface="Arial"/>
              </a:rPr>
              <a:t>2</a:t>
            </a:r>
            <a:r>
              <a:rPr dirty="0" sz="1200" spc="-11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months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(left)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and</a:t>
            </a:r>
            <a:r>
              <a:rPr dirty="0" sz="1200" spc="-85">
                <a:latin typeface="Arial"/>
                <a:cs typeface="Arial"/>
              </a:rPr>
              <a:t> </a:t>
            </a:r>
            <a:r>
              <a:rPr dirty="0" sz="1200" spc="-30">
                <a:latin typeface="Arial"/>
                <a:cs typeface="Arial"/>
              </a:rPr>
              <a:t>12</a:t>
            </a:r>
            <a:r>
              <a:rPr dirty="0" sz="1200" spc="-5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months</a:t>
            </a:r>
            <a:r>
              <a:rPr dirty="0" sz="1200" spc="-4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80">
                <a:latin typeface="Arial"/>
                <a:cs typeface="Arial"/>
              </a:rPr>
              <a:t> </a:t>
            </a:r>
            <a:r>
              <a:rPr dirty="0" sz="1200" spc="-60">
                <a:latin typeface="Arial"/>
                <a:cs typeface="Arial"/>
              </a:rPr>
              <a:t>age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(right).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8034" y="325501"/>
            <a:ext cx="9124315" cy="63715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117800"/>
              </a:lnSpc>
              <a:spcBef>
                <a:spcPts val="105"/>
              </a:spcBef>
            </a:pPr>
            <a:r>
              <a:rPr dirty="0" sz="1800">
                <a:latin typeface="Arial"/>
                <a:cs typeface="Arial"/>
              </a:rPr>
              <a:t>Immune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cells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also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revealed </a:t>
            </a:r>
            <a:r>
              <a:rPr dirty="0" sz="1800" spc="-10">
                <a:latin typeface="Arial"/>
                <a:cs typeface="Arial"/>
              </a:rPr>
              <a:t>shared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subtypes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(like</a:t>
            </a:r>
            <a:r>
              <a:rPr dirty="0" sz="1800" spc="-20">
                <a:latin typeface="Arial"/>
                <a:cs typeface="Arial"/>
              </a:rPr>
              <a:t> macrophages,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neutrophils,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certain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T </a:t>
            </a:r>
            <a:r>
              <a:rPr dirty="0" sz="1800">
                <a:latin typeface="Arial"/>
                <a:cs typeface="Arial"/>
              </a:rPr>
              <a:t>cells)</a:t>
            </a:r>
            <a:r>
              <a:rPr dirty="0" sz="1800" spc="3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alongside</a:t>
            </a:r>
            <a:r>
              <a:rPr dirty="0" sz="1800" spc="3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mouse-</a:t>
            </a:r>
            <a:r>
              <a:rPr dirty="0" sz="1800">
                <a:latin typeface="Arial"/>
                <a:cs typeface="Arial"/>
              </a:rPr>
              <a:t>exclusive</a:t>
            </a:r>
            <a:r>
              <a:rPr dirty="0" sz="1800" spc="3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ones</a:t>
            </a:r>
            <a:r>
              <a:rPr dirty="0" sz="1800" spc="3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(such</a:t>
            </a:r>
            <a:r>
              <a:rPr dirty="0" sz="1800" spc="3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as</a:t>
            </a:r>
            <a:r>
              <a:rPr dirty="0" sz="1800" spc="3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natural</a:t>
            </a:r>
            <a:r>
              <a:rPr dirty="0" sz="1800" spc="2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killer</a:t>
            </a:r>
            <a:r>
              <a:rPr dirty="0" sz="1800" spc="3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cells</a:t>
            </a:r>
            <a:r>
              <a:rPr dirty="0" sz="1800" spc="3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3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specific</a:t>
            </a:r>
            <a:r>
              <a:rPr dirty="0" sz="1800" spc="3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</a:t>
            </a:r>
            <a:r>
              <a:rPr dirty="0" sz="1800" spc="30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cell </a:t>
            </a:r>
            <a:r>
              <a:rPr dirty="0" sz="1800">
                <a:latin typeface="Arial"/>
                <a:cs typeface="Arial"/>
              </a:rPr>
              <a:t>varieties),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possibly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reflecting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differences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immune</a:t>
            </a:r>
            <a:r>
              <a:rPr dirty="0" sz="1800" spc="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balance</a:t>
            </a:r>
            <a:r>
              <a:rPr dirty="0" sz="1800" spc="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between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species.</a:t>
            </a:r>
            <a:r>
              <a:rPr dirty="0" sz="1800" spc="10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Theca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 </a:t>
            </a:r>
            <a:r>
              <a:rPr dirty="0" sz="1800">
                <a:latin typeface="Arial"/>
                <a:cs typeface="Arial"/>
              </a:rPr>
              <a:t>fibroblast</a:t>
            </a:r>
            <a:r>
              <a:rPr dirty="0" sz="1800" spc="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subtypes</a:t>
            </a:r>
            <a:r>
              <a:rPr dirty="0" sz="1800" spc="10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supported</a:t>
            </a:r>
            <a:r>
              <a:rPr dirty="0" sz="1800" spc="1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follicle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growth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structure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but</a:t>
            </a:r>
            <a:r>
              <a:rPr dirty="0" sz="1800" spc="1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displayed</a:t>
            </a:r>
            <a:r>
              <a:rPr dirty="0" sz="1800" spc="12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species-</a:t>
            </a:r>
            <a:r>
              <a:rPr dirty="0" sz="1800" spc="-10">
                <a:latin typeface="Arial"/>
                <a:cs typeface="Arial"/>
              </a:rPr>
              <a:t>specific </a:t>
            </a:r>
            <a:r>
              <a:rPr dirty="0" sz="1800">
                <a:latin typeface="Arial"/>
                <a:cs typeface="Arial"/>
              </a:rPr>
              <a:t>functions,</a:t>
            </a:r>
            <a:r>
              <a:rPr dirty="0" sz="1800" spc="2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including</a:t>
            </a:r>
            <a:r>
              <a:rPr dirty="0" sz="1800" spc="2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unique</a:t>
            </a:r>
            <a:r>
              <a:rPr dirty="0" sz="1800" spc="254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roles</a:t>
            </a:r>
            <a:r>
              <a:rPr dirty="0" sz="1800" spc="2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2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immune</a:t>
            </a:r>
            <a:r>
              <a:rPr dirty="0" sz="1800" spc="2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signaling,</a:t>
            </a:r>
            <a:r>
              <a:rPr dirty="0" sz="1800" spc="2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tissue</a:t>
            </a:r>
            <a:r>
              <a:rPr dirty="0" sz="1800" spc="2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remodeling,</a:t>
            </a:r>
            <a:r>
              <a:rPr dirty="0" sz="1800" spc="2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24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hormone </a:t>
            </a:r>
            <a:r>
              <a:rPr dirty="0" sz="1800">
                <a:latin typeface="Arial"/>
                <a:cs typeface="Arial"/>
              </a:rPr>
              <a:t>metabolism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mice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versus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humans.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Vascular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cells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(endothelial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pericytes)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showed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both </a:t>
            </a:r>
            <a:r>
              <a:rPr dirty="0" sz="1800">
                <a:latin typeface="Arial"/>
                <a:cs typeface="Arial"/>
              </a:rPr>
              <a:t>conserved pathways for follicle development and some specialized features, like </a:t>
            </a:r>
            <a:r>
              <a:rPr dirty="0" sz="1800" spc="-10">
                <a:latin typeface="Arial"/>
                <a:cs typeface="Arial"/>
              </a:rPr>
              <a:t>nerve-</a:t>
            </a:r>
            <a:r>
              <a:rPr dirty="0" sz="1800">
                <a:latin typeface="Arial"/>
                <a:cs typeface="Arial"/>
              </a:rPr>
              <a:t>related</a:t>
            </a:r>
            <a:r>
              <a:rPr dirty="0" sz="1800" spc="1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growth</a:t>
            </a:r>
            <a:r>
              <a:rPr dirty="0" sz="1800" spc="1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1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certain</a:t>
            </a:r>
            <a:r>
              <a:rPr dirty="0" sz="1800" spc="1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groups.</a:t>
            </a:r>
            <a:r>
              <a:rPr dirty="0" sz="1800" spc="1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Mouse</a:t>
            </a:r>
            <a:r>
              <a:rPr dirty="0" sz="1800" spc="1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epithelial</a:t>
            </a:r>
            <a:r>
              <a:rPr dirty="0" sz="1800" spc="1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cells</a:t>
            </a:r>
            <a:r>
              <a:rPr dirty="0" sz="1800" spc="1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were</a:t>
            </a:r>
            <a:r>
              <a:rPr dirty="0" sz="1800" spc="1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homogenous</a:t>
            </a:r>
            <a:r>
              <a:rPr dirty="0" sz="1800" spc="1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while</a:t>
            </a:r>
            <a:r>
              <a:rPr dirty="0" sz="1800" spc="17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human </a:t>
            </a:r>
            <a:r>
              <a:rPr dirty="0" sz="1800">
                <a:latin typeface="Arial"/>
                <a:cs typeface="Arial"/>
              </a:rPr>
              <a:t>epithelial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cells</a:t>
            </a:r>
            <a:r>
              <a:rPr dirty="0" sz="1800" spc="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showed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transcriptional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diversity.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Luteal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(post-ovulation)</a:t>
            </a:r>
            <a:r>
              <a:rPr dirty="0" sz="1800" spc="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subtypes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were</a:t>
            </a:r>
            <a:r>
              <a:rPr dirty="0" sz="1800" spc="7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not </a:t>
            </a:r>
            <a:r>
              <a:rPr dirty="0" sz="1800" spc="-10">
                <a:latin typeface="Arial"/>
                <a:cs typeface="Arial"/>
              </a:rPr>
              <a:t>compared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directly</a:t>
            </a:r>
            <a:r>
              <a:rPr dirty="0" sz="1800" spc="-14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due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inability</a:t>
            </a:r>
            <a:r>
              <a:rPr dirty="0" sz="1800" spc="-1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capture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them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11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human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samples.</a:t>
            </a:r>
            <a:endParaRPr sz="1800">
              <a:latin typeface="Arial"/>
              <a:cs typeface="Arial"/>
            </a:endParaRPr>
          </a:p>
          <a:p>
            <a:pPr algn="just" marL="12700">
              <a:lnSpc>
                <a:spcPct val="100000"/>
              </a:lnSpc>
              <a:spcBef>
                <a:spcPts val="1190"/>
              </a:spcBef>
            </a:pPr>
            <a:r>
              <a:rPr dirty="0" sz="1800" spc="-70" b="1">
                <a:latin typeface="Arial"/>
                <a:cs typeface="Arial"/>
              </a:rPr>
              <a:t>Conserved</a:t>
            </a:r>
            <a:r>
              <a:rPr dirty="0" sz="1800" spc="-125" b="1">
                <a:latin typeface="Arial"/>
                <a:cs typeface="Arial"/>
              </a:rPr>
              <a:t> </a:t>
            </a:r>
            <a:r>
              <a:rPr dirty="0" sz="1800" spc="-35" b="1">
                <a:latin typeface="Arial"/>
                <a:cs typeface="Arial"/>
              </a:rPr>
              <a:t>sympathetic</a:t>
            </a:r>
            <a:r>
              <a:rPr dirty="0" sz="1800" spc="-85" b="1">
                <a:latin typeface="Arial"/>
                <a:cs typeface="Arial"/>
              </a:rPr>
              <a:t> </a:t>
            </a:r>
            <a:r>
              <a:rPr dirty="0" sz="1800" spc="-60" b="1">
                <a:latin typeface="Arial"/>
                <a:cs typeface="Arial"/>
              </a:rPr>
              <a:t>nerves</a:t>
            </a:r>
            <a:r>
              <a:rPr dirty="0" sz="1800" spc="-85" b="1">
                <a:latin typeface="Arial"/>
                <a:cs typeface="Arial"/>
              </a:rPr>
              <a:t> </a:t>
            </a:r>
            <a:r>
              <a:rPr dirty="0" sz="1800" spc="-50" b="1">
                <a:latin typeface="Arial"/>
                <a:cs typeface="Arial"/>
              </a:rPr>
              <a:t>and</a:t>
            </a:r>
            <a:r>
              <a:rPr dirty="0" sz="1800" spc="-105" b="1">
                <a:latin typeface="Arial"/>
                <a:cs typeface="Arial"/>
              </a:rPr>
              <a:t> </a:t>
            </a:r>
            <a:r>
              <a:rPr dirty="0" sz="1800" spc="-65" b="1">
                <a:latin typeface="Arial"/>
                <a:cs typeface="Arial"/>
              </a:rPr>
              <a:t>glia</a:t>
            </a:r>
            <a:r>
              <a:rPr dirty="0" sz="1800" spc="-100" b="1">
                <a:latin typeface="Arial"/>
                <a:cs typeface="Arial"/>
              </a:rPr>
              <a:t> </a:t>
            </a:r>
            <a:r>
              <a:rPr dirty="0" sz="1800" spc="-45" b="1">
                <a:latin typeface="Arial"/>
                <a:cs typeface="Arial"/>
              </a:rPr>
              <a:t>shape</a:t>
            </a:r>
            <a:r>
              <a:rPr dirty="0" sz="1800" spc="-110" b="1">
                <a:latin typeface="Arial"/>
                <a:cs typeface="Arial"/>
              </a:rPr>
              <a:t> </a:t>
            </a:r>
            <a:r>
              <a:rPr dirty="0" sz="1800" spc="-50" b="1">
                <a:latin typeface="Arial"/>
                <a:cs typeface="Arial"/>
              </a:rPr>
              <a:t>folliculogenesis</a:t>
            </a:r>
            <a:r>
              <a:rPr dirty="0" sz="1800" spc="-130" b="1">
                <a:latin typeface="Arial"/>
                <a:cs typeface="Arial"/>
              </a:rPr>
              <a:t> </a:t>
            </a:r>
            <a:r>
              <a:rPr dirty="0" sz="1800" spc="-50" b="1">
                <a:latin typeface="Arial"/>
                <a:cs typeface="Arial"/>
              </a:rPr>
              <a:t>and</a:t>
            </a:r>
            <a:r>
              <a:rPr dirty="0" sz="1800" spc="-105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aging</a:t>
            </a:r>
            <a:endParaRPr sz="1800">
              <a:latin typeface="Arial"/>
              <a:cs typeface="Arial"/>
            </a:endParaRPr>
          </a:p>
          <a:p>
            <a:pPr algn="just" marL="12700" marR="5641975">
              <a:lnSpc>
                <a:spcPct val="117800"/>
              </a:lnSpc>
              <a:spcBef>
                <a:spcPts val="810"/>
              </a:spcBef>
            </a:pPr>
            <a:r>
              <a:rPr dirty="0" sz="1800">
                <a:latin typeface="Arial"/>
                <a:cs typeface="Arial"/>
              </a:rPr>
              <a:t>Although</a:t>
            </a:r>
            <a:r>
              <a:rPr dirty="0" sz="1800" spc="4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peripheral</a:t>
            </a:r>
            <a:r>
              <a:rPr dirty="0" sz="1800" spc="434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nerves</a:t>
            </a:r>
            <a:r>
              <a:rPr dirty="0" sz="1800" spc="434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have </a:t>
            </a:r>
            <a:r>
              <a:rPr dirty="0" sz="1800" spc="-65">
                <a:latin typeface="Arial"/>
                <a:cs typeface="Arial"/>
              </a:rPr>
              <a:t>long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been </a:t>
            </a:r>
            <a:r>
              <a:rPr dirty="0" sz="1800" spc="-30">
                <a:latin typeface="Arial"/>
                <a:cs typeface="Arial"/>
              </a:rPr>
              <a:t>known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to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influence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organ </a:t>
            </a:r>
            <a:r>
              <a:rPr dirty="0" sz="1800">
                <a:latin typeface="Arial"/>
                <a:cs typeface="Arial"/>
              </a:rPr>
              <a:t>function,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their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role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ovary</a:t>
            </a:r>
            <a:r>
              <a:rPr dirty="0" sz="1800" spc="-25">
                <a:latin typeface="Arial"/>
                <a:cs typeface="Arial"/>
              </a:rPr>
              <a:t> has </a:t>
            </a:r>
            <a:r>
              <a:rPr dirty="0" sz="1800">
                <a:latin typeface="Arial"/>
                <a:cs typeface="Arial"/>
              </a:rPr>
              <a:t>received</a:t>
            </a:r>
            <a:r>
              <a:rPr dirty="0" sz="1800" spc="245">
                <a:latin typeface="Arial"/>
                <a:cs typeface="Arial"/>
              </a:rPr>
              <a:t>   </a:t>
            </a:r>
            <a:r>
              <a:rPr dirty="0" sz="1800">
                <a:latin typeface="Arial"/>
                <a:cs typeface="Arial"/>
              </a:rPr>
              <a:t>little</a:t>
            </a:r>
            <a:r>
              <a:rPr dirty="0" sz="1800" spc="254">
                <a:latin typeface="Arial"/>
                <a:cs typeface="Arial"/>
              </a:rPr>
              <a:t>   </a:t>
            </a:r>
            <a:r>
              <a:rPr dirty="0" sz="1800">
                <a:latin typeface="Arial"/>
                <a:cs typeface="Arial"/>
              </a:rPr>
              <a:t>attention</a:t>
            </a:r>
            <a:r>
              <a:rPr dirty="0" sz="1800" spc="254">
                <a:latin typeface="Arial"/>
                <a:cs typeface="Arial"/>
              </a:rPr>
              <a:t>   </a:t>
            </a:r>
            <a:r>
              <a:rPr dirty="0" sz="1800" spc="-10">
                <a:latin typeface="Arial"/>
                <a:cs typeface="Arial"/>
              </a:rPr>
              <a:t>until </a:t>
            </a:r>
            <a:r>
              <a:rPr dirty="0" sz="1800">
                <a:latin typeface="Arial"/>
                <a:cs typeface="Arial"/>
              </a:rPr>
              <a:t>recently.</a:t>
            </a:r>
            <a:r>
              <a:rPr dirty="0" sz="1800" spc="45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This</a:t>
            </a:r>
            <a:r>
              <a:rPr dirty="0" sz="1800" spc="45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study</a:t>
            </a:r>
            <a:r>
              <a:rPr dirty="0" sz="1800" spc="5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identified</a:t>
            </a:r>
            <a:r>
              <a:rPr dirty="0" sz="1800" spc="50">
                <a:latin typeface="Arial"/>
                <a:cs typeface="Arial"/>
              </a:rPr>
              <a:t>  </a:t>
            </a:r>
            <a:r>
              <a:rPr dirty="0" sz="1800" spc="-50">
                <a:latin typeface="Arial"/>
                <a:cs typeface="Arial"/>
              </a:rPr>
              <a:t>a </a:t>
            </a:r>
            <a:r>
              <a:rPr dirty="0" sz="1800">
                <a:latin typeface="Arial"/>
                <a:cs typeface="Arial"/>
              </a:rPr>
              <a:t>conserved</a:t>
            </a:r>
            <a:r>
              <a:rPr dirty="0" sz="1800" spc="8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population</a:t>
            </a:r>
            <a:r>
              <a:rPr dirty="0" sz="1800" spc="95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9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glia</a:t>
            </a:r>
            <a:r>
              <a:rPr dirty="0" sz="1800" spc="85">
                <a:latin typeface="Arial"/>
                <a:cs typeface="Arial"/>
              </a:rPr>
              <a:t>  </a:t>
            </a:r>
            <a:r>
              <a:rPr dirty="0" sz="1800" spc="-25">
                <a:latin typeface="Arial"/>
                <a:cs typeface="Arial"/>
              </a:rPr>
              <a:t>in </a:t>
            </a:r>
            <a:r>
              <a:rPr dirty="0" sz="1800" spc="-10">
                <a:latin typeface="Arial"/>
                <a:cs typeface="Arial"/>
              </a:rPr>
              <a:t>mouse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and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human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ovaries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that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are </a:t>
            </a:r>
            <a:r>
              <a:rPr dirty="0" sz="1800">
                <a:latin typeface="Arial"/>
                <a:cs typeface="Arial"/>
              </a:rPr>
              <a:t>closely</a:t>
            </a:r>
            <a:r>
              <a:rPr dirty="0" sz="1800" spc="45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linked</a:t>
            </a:r>
            <a:r>
              <a:rPr dirty="0" sz="1800" spc="455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465">
                <a:latin typeface="Arial"/>
                <a:cs typeface="Arial"/>
              </a:rPr>
              <a:t>  </a:t>
            </a:r>
            <a:r>
              <a:rPr dirty="0" sz="1800" spc="-10">
                <a:latin typeface="Arial"/>
                <a:cs typeface="Arial"/>
              </a:rPr>
              <a:t>sympathetic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8034" y="6671181"/>
            <a:ext cx="3490595" cy="674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8200"/>
              </a:lnSpc>
              <a:spcBef>
                <a:spcPts val="100"/>
              </a:spcBef>
              <a:tabLst>
                <a:tab pos="1167765" algn="l"/>
                <a:tab pos="2080895" algn="l"/>
                <a:tab pos="2868295" algn="l"/>
              </a:tabLst>
            </a:pPr>
            <a:r>
              <a:rPr dirty="0" sz="1800" spc="-10">
                <a:latin typeface="Arial"/>
                <a:cs typeface="Arial"/>
              </a:rPr>
              <a:t>nerves</a:t>
            </a:r>
            <a:r>
              <a:rPr dirty="0" sz="1800" spc="114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(part</a:t>
            </a:r>
            <a:r>
              <a:rPr dirty="0" sz="1800" spc="1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“fight</a:t>
            </a:r>
            <a:r>
              <a:rPr dirty="0" sz="1800" spc="1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or</a:t>
            </a:r>
            <a:r>
              <a:rPr dirty="0" sz="1800" spc="14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flight” system),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20">
                <a:latin typeface="Arial"/>
                <a:cs typeface="Arial"/>
              </a:rPr>
              <a:t>which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20">
                <a:latin typeface="Arial"/>
                <a:cs typeface="Arial"/>
              </a:rPr>
              <a:t>form</a:t>
            </a:r>
            <a:r>
              <a:rPr dirty="0" sz="1800">
                <a:latin typeface="Arial"/>
                <a:cs typeface="Arial"/>
              </a:rPr>
              <a:t>	</a:t>
            </a:r>
            <a:r>
              <a:rPr dirty="0" sz="1800" spc="-35">
                <a:latin typeface="Arial"/>
                <a:cs typeface="Arial"/>
              </a:rPr>
              <a:t>dense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8034" y="7369175"/>
            <a:ext cx="34963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branched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networks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throughout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the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88034" y="7643621"/>
            <a:ext cx="9121140" cy="64738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8100"/>
              </a:lnSpc>
              <a:spcBef>
                <a:spcPts val="100"/>
              </a:spcBef>
            </a:pPr>
            <a:r>
              <a:rPr dirty="0" sz="1800" spc="-60">
                <a:latin typeface="Arial"/>
                <a:cs typeface="Arial"/>
              </a:rPr>
              <a:t>ovary.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125">
                <a:latin typeface="Arial"/>
                <a:cs typeface="Arial"/>
              </a:rPr>
              <a:t>The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nerves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and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glia </a:t>
            </a:r>
            <a:r>
              <a:rPr dirty="0" sz="1800" spc="-65">
                <a:latin typeface="Arial"/>
                <a:cs typeface="Arial"/>
              </a:rPr>
              <a:t>emerge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early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development,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by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embryonic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day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16.5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mice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 </a:t>
            </a:r>
            <a:r>
              <a:rPr dirty="0" sz="1800">
                <a:latin typeface="Arial"/>
                <a:cs typeface="Arial"/>
              </a:rPr>
              <a:t>around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8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weeks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post-conception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humans,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expand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outward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with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age.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Pericytes</a:t>
            </a:r>
            <a:r>
              <a:rPr dirty="0" sz="1800" spc="5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that </a:t>
            </a:r>
            <a:r>
              <a:rPr dirty="0" sz="1800" spc="-25">
                <a:latin typeface="Arial"/>
                <a:cs typeface="Arial"/>
              </a:rPr>
              <a:t>wrap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blood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vessels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produce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nerve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growth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factor,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helping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maintain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these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nerves,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while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theca </a:t>
            </a:r>
            <a:r>
              <a:rPr dirty="0" sz="1800">
                <a:latin typeface="Arial"/>
                <a:cs typeface="Arial"/>
              </a:rPr>
              <a:t>cells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express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guidance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cues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and</a:t>
            </a:r>
            <a:r>
              <a:rPr dirty="0" sz="1800" spc="-11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receptors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that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may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modulate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neurotransmitter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signaling.</a:t>
            </a:r>
            <a:endParaRPr sz="1800">
              <a:latin typeface="Arial"/>
              <a:cs typeface="Arial"/>
            </a:endParaRPr>
          </a:p>
          <a:p>
            <a:pPr algn="just" marL="12700" marR="9525">
              <a:lnSpc>
                <a:spcPct val="117900"/>
              </a:lnSpc>
              <a:spcBef>
                <a:spcPts val="750"/>
              </a:spcBef>
            </a:pPr>
            <a:r>
              <a:rPr dirty="0" sz="1800" spc="-145">
                <a:latin typeface="Arial"/>
                <a:cs typeface="Arial"/>
              </a:rPr>
              <a:t>A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-75">
                <a:latin typeface="Arial"/>
                <a:cs typeface="Arial"/>
              </a:rPr>
              <a:t>key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20">
                <a:latin typeface="Arial"/>
                <a:cs typeface="Arial"/>
              </a:rPr>
              <a:t>functional</a:t>
            </a:r>
            <a:r>
              <a:rPr dirty="0" sz="1800" spc="-2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insight</a:t>
            </a:r>
            <a:r>
              <a:rPr dirty="0" sz="1800" spc="-18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came</a:t>
            </a:r>
            <a:r>
              <a:rPr dirty="0" sz="1800" spc="-2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from</a:t>
            </a:r>
            <a:r>
              <a:rPr dirty="0" sz="1800" spc="-19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genetically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ablating</a:t>
            </a:r>
            <a:r>
              <a:rPr dirty="0" sz="1800" spc="-22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sympathetic</a:t>
            </a:r>
            <a:r>
              <a:rPr dirty="0" sz="1800" spc="-20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nerves</a:t>
            </a:r>
            <a:r>
              <a:rPr dirty="0" sz="1800" spc="-22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mice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(using</a:t>
            </a:r>
            <a:r>
              <a:rPr dirty="0" sz="1800" spc="-225">
                <a:latin typeface="Arial"/>
                <a:cs typeface="Arial"/>
              </a:rPr>
              <a:t> </a:t>
            </a:r>
            <a:r>
              <a:rPr dirty="0" sz="1800" spc="-120">
                <a:latin typeface="Arial"/>
                <a:cs typeface="Arial"/>
              </a:rPr>
              <a:t>TrkA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knockout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140">
                <a:latin typeface="Arial"/>
                <a:cs typeface="Arial"/>
              </a:rPr>
              <a:t>TH+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cells),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which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resulted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more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primordial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(reserve)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follicles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20">
                <a:latin typeface="Arial"/>
                <a:cs typeface="Arial"/>
              </a:rPr>
              <a:t>but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significantly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fewer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growing</a:t>
            </a:r>
            <a:r>
              <a:rPr dirty="0" sz="1800" spc="12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19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large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antral</a:t>
            </a:r>
            <a:r>
              <a:rPr dirty="0" sz="1800" spc="17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follicles,</a:t>
            </a:r>
            <a:r>
              <a:rPr dirty="0" sz="1800" spc="13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indicating</a:t>
            </a:r>
            <a:r>
              <a:rPr dirty="0" sz="1800" spc="125">
                <a:latin typeface="Arial"/>
                <a:cs typeface="Arial"/>
              </a:rPr>
              <a:t> </a:t>
            </a:r>
            <a:r>
              <a:rPr dirty="0" sz="1800" spc="25">
                <a:latin typeface="Arial"/>
                <a:cs typeface="Arial"/>
              </a:rPr>
              <a:t>that</a:t>
            </a:r>
            <a:r>
              <a:rPr dirty="0" sz="1800" spc="1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sympathetic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innervation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promotes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follicle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recruitment</a:t>
            </a:r>
            <a:r>
              <a:rPr dirty="0" sz="1800" spc="16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1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maturation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during</a:t>
            </a:r>
            <a:r>
              <a:rPr dirty="0" sz="1800" spc="12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25">
                <a:latin typeface="Arial"/>
                <a:cs typeface="Arial"/>
              </a:rPr>
              <a:t>initial</a:t>
            </a:r>
            <a:r>
              <a:rPr dirty="0" sz="1800" spc="125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wave</a:t>
            </a:r>
            <a:r>
              <a:rPr dirty="0" sz="1800" spc="19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folliculogenesis.</a:t>
            </a:r>
            <a:r>
              <a:rPr dirty="0" sz="1800" spc="1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With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aging,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sympathetic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axon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density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increases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both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species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(likely </a:t>
            </a:r>
            <a:r>
              <a:rPr dirty="0" sz="1800" spc="-25">
                <a:latin typeface="Arial"/>
                <a:cs typeface="Arial"/>
              </a:rPr>
              <a:t>due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to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declining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estrogen,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which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normally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dampens</a:t>
            </a:r>
            <a:r>
              <a:rPr dirty="0" sz="1800" spc="-1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innervation),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alongside</a:t>
            </a:r>
            <a:r>
              <a:rPr dirty="0" sz="1800" spc="-200">
                <a:latin typeface="Arial"/>
                <a:cs typeface="Arial"/>
              </a:rPr>
              <a:t> </a:t>
            </a:r>
            <a:r>
              <a:rPr dirty="0" sz="1800" spc="20">
                <a:latin typeface="Arial"/>
                <a:cs typeface="Arial"/>
              </a:rPr>
              <a:t>shifts</a:t>
            </a:r>
            <a:r>
              <a:rPr dirty="0" sz="1800" spc="-22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-20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ovarian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microenvironment: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theca</a:t>
            </a:r>
            <a:r>
              <a:rPr dirty="0" sz="1800" spc="-21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cells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show</a:t>
            </a:r>
            <a:r>
              <a:rPr dirty="0" sz="1800" spc="55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54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greatest</a:t>
            </a:r>
            <a:r>
              <a:rPr dirty="0" sz="1800" spc="560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age-</a:t>
            </a:r>
            <a:r>
              <a:rPr dirty="0" sz="1800" spc="-15">
                <a:latin typeface="Arial"/>
                <a:cs typeface="Arial"/>
              </a:rPr>
              <a:t>related</a:t>
            </a:r>
            <a:r>
              <a:rPr dirty="0" sz="1800" spc="585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transcriptional</a:t>
            </a:r>
            <a:r>
              <a:rPr dirty="0" sz="1800" spc="52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changes</a:t>
            </a:r>
            <a:r>
              <a:rPr dirty="0" sz="1800" spc="52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55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mice,</a:t>
            </a:r>
            <a:r>
              <a:rPr dirty="0" sz="1800" spc="5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while</a:t>
            </a:r>
            <a:r>
              <a:rPr dirty="0" sz="1800" spc="545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fibroblasts</a:t>
            </a:r>
            <a:r>
              <a:rPr dirty="0" sz="1800" spc="52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endothelia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are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most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affected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humans,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likely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underlying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onset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-5">
                <a:latin typeface="Arial"/>
                <a:cs typeface="Arial"/>
              </a:rPr>
              <a:t> fibrosis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vascular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decline.</a:t>
            </a:r>
            <a:r>
              <a:rPr dirty="0" sz="1800" spc="-165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These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conserved,</a:t>
            </a:r>
            <a:r>
              <a:rPr dirty="0" sz="1800" spc="-16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yet</a:t>
            </a:r>
            <a:r>
              <a:rPr dirty="0" sz="1800" spc="-13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species-</a:t>
            </a:r>
            <a:r>
              <a:rPr dirty="0" sz="1800">
                <a:latin typeface="Arial"/>
                <a:cs typeface="Arial"/>
              </a:rPr>
              <a:t>specific,</a:t>
            </a:r>
            <a:r>
              <a:rPr dirty="0" sz="1800" spc="-1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patterns</a:t>
            </a:r>
            <a:r>
              <a:rPr dirty="0" sz="1800" spc="-180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suggest</a:t>
            </a:r>
            <a:r>
              <a:rPr dirty="0" sz="1800" spc="-1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sympathetic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nerves</a:t>
            </a:r>
            <a:r>
              <a:rPr dirty="0" sz="1800" spc="-17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-16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glia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play</a:t>
            </a:r>
            <a:r>
              <a:rPr dirty="0" sz="1800" spc="18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an</a:t>
            </a:r>
            <a:r>
              <a:rPr dirty="0" sz="1800" spc="204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active</a:t>
            </a:r>
            <a:r>
              <a:rPr dirty="0" sz="1800" spc="2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role</a:t>
            </a:r>
            <a:r>
              <a:rPr dirty="0" sz="1800" spc="20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204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follicle</a:t>
            </a:r>
            <a:r>
              <a:rPr dirty="0" sz="1800" spc="2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dynamics</a:t>
            </a:r>
            <a:r>
              <a:rPr dirty="0" sz="1800" spc="17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19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reproductive</a:t>
            </a:r>
            <a:r>
              <a:rPr dirty="0" sz="1800" spc="200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aging,</a:t>
            </a:r>
            <a:r>
              <a:rPr dirty="0" sz="1800" spc="18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opening</a:t>
            </a:r>
            <a:r>
              <a:rPr dirty="0" sz="1800" spc="17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new</a:t>
            </a:r>
            <a:r>
              <a:rPr dirty="0" sz="1800" spc="20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avenues</a:t>
            </a:r>
            <a:r>
              <a:rPr dirty="0" sz="1800" spc="17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for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understanding</a:t>
            </a:r>
            <a:r>
              <a:rPr dirty="0" sz="1800" spc="27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fertility</a:t>
            </a:r>
            <a:r>
              <a:rPr dirty="0" sz="1800" spc="229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decline</a:t>
            </a:r>
            <a:r>
              <a:rPr dirty="0" sz="1800" spc="24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32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common</a:t>
            </a:r>
            <a:r>
              <a:rPr dirty="0" sz="1800" spc="26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conditions</a:t>
            </a:r>
            <a:r>
              <a:rPr dirty="0" sz="1800" spc="2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like</a:t>
            </a:r>
            <a:r>
              <a:rPr dirty="0" sz="1800" spc="27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polycystic</a:t>
            </a:r>
            <a:r>
              <a:rPr dirty="0" sz="1800" spc="25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ovarian</a:t>
            </a:r>
            <a:r>
              <a:rPr dirty="0" sz="1800" spc="254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syndrome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5">
                <a:latin typeface="Arial"/>
                <a:cs typeface="Arial"/>
              </a:rPr>
              <a:t>(PCOS).</a:t>
            </a:r>
            <a:endParaRPr sz="1800">
              <a:latin typeface="Arial"/>
              <a:cs typeface="Arial"/>
            </a:endParaRPr>
          </a:p>
          <a:p>
            <a:pPr algn="just" marL="12700">
              <a:lnSpc>
                <a:spcPct val="100000"/>
              </a:lnSpc>
              <a:spcBef>
                <a:spcPts val="1195"/>
              </a:spcBef>
            </a:pPr>
            <a:r>
              <a:rPr dirty="0" sz="1800" spc="-65" b="1">
                <a:latin typeface="Arial"/>
                <a:cs typeface="Arial"/>
              </a:rPr>
              <a:t>Transcriptomic</a:t>
            </a:r>
            <a:r>
              <a:rPr dirty="0" sz="1800" spc="-95" b="1">
                <a:latin typeface="Arial"/>
                <a:cs typeface="Arial"/>
              </a:rPr>
              <a:t> </a:t>
            </a:r>
            <a:r>
              <a:rPr dirty="0" sz="1800" spc="-40" b="1">
                <a:latin typeface="Arial"/>
                <a:cs typeface="Arial"/>
              </a:rPr>
              <a:t>shifts</a:t>
            </a:r>
            <a:r>
              <a:rPr dirty="0" sz="1800" spc="-45" b="1">
                <a:latin typeface="Arial"/>
                <a:cs typeface="Arial"/>
              </a:rPr>
              <a:t> </a:t>
            </a:r>
            <a:r>
              <a:rPr dirty="0" sz="1800" spc="-70" b="1">
                <a:latin typeface="Arial"/>
                <a:cs typeface="Arial"/>
              </a:rPr>
              <a:t>driving</a:t>
            </a:r>
            <a:r>
              <a:rPr dirty="0" sz="1800" spc="-114" b="1">
                <a:latin typeface="Arial"/>
                <a:cs typeface="Arial"/>
              </a:rPr>
              <a:t> </a:t>
            </a:r>
            <a:r>
              <a:rPr dirty="0" sz="1800" spc="-20" b="1">
                <a:latin typeface="Arial"/>
                <a:cs typeface="Arial"/>
              </a:rPr>
              <a:t>fertility</a:t>
            </a:r>
            <a:r>
              <a:rPr dirty="0" sz="1800" spc="-100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decline</a:t>
            </a:r>
            <a:endParaRPr sz="1800">
              <a:latin typeface="Arial"/>
              <a:cs typeface="Arial"/>
            </a:endParaRPr>
          </a:p>
          <a:p>
            <a:pPr algn="just" marL="12700" marR="12065">
              <a:lnSpc>
                <a:spcPct val="118200"/>
              </a:lnSpc>
              <a:spcBef>
                <a:spcPts val="795"/>
              </a:spcBef>
            </a:pPr>
            <a:r>
              <a:rPr dirty="0" sz="1800" spc="-160">
                <a:latin typeface="Arial"/>
                <a:cs typeface="Arial"/>
              </a:rPr>
              <a:t>The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decline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fertility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observed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with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130">
                <a:latin typeface="Arial"/>
                <a:cs typeface="Arial"/>
              </a:rPr>
              <a:t>age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is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driven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by</a:t>
            </a:r>
            <a:r>
              <a:rPr dirty="0" sz="1800">
                <a:latin typeface="Arial"/>
                <a:cs typeface="Arial"/>
              </a:rPr>
              <a:t> a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loss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oocyte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quality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quantity,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as </a:t>
            </a:r>
            <a:r>
              <a:rPr dirty="0" sz="1800">
                <a:latin typeface="Arial"/>
                <a:cs typeface="Arial"/>
              </a:rPr>
              <a:t>shown</a:t>
            </a:r>
            <a:r>
              <a:rPr dirty="0" sz="1800" spc="1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by</a:t>
            </a:r>
            <a:r>
              <a:rPr dirty="0" sz="1800" spc="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clinical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data</a:t>
            </a:r>
            <a:r>
              <a:rPr dirty="0" sz="1800" spc="1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from</a:t>
            </a:r>
            <a:r>
              <a:rPr dirty="0" sz="1800" spc="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10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vitro</a:t>
            </a:r>
            <a:r>
              <a:rPr dirty="0" sz="1800" spc="1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fertilization</a:t>
            </a:r>
            <a:r>
              <a:rPr dirty="0" sz="1800" spc="11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(IVF).</a:t>
            </a:r>
            <a:r>
              <a:rPr dirty="0" sz="1800" spc="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10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detailed</a:t>
            </a:r>
            <a:r>
              <a:rPr dirty="0" sz="1800" spc="95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IVF</a:t>
            </a:r>
            <a:r>
              <a:rPr dirty="0" sz="1800" spc="11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experiments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11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mice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66590" y="7050405"/>
            <a:ext cx="5391785" cy="457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8100"/>
              </a:lnSpc>
              <a:spcBef>
                <a:spcPts val="100"/>
              </a:spcBef>
            </a:pPr>
            <a:r>
              <a:rPr dirty="0" sz="1200" spc="-70">
                <a:latin typeface="Arial"/>
                <a:cs typeface="Arial"/>
              </a:rPr>
              <a:t>The</a:t>
            </a:r>
            <a:r>
              <a:rPr dirty="0" sz="1200" spc="2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density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of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sympathetic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30">
                <a:latin typeface="Arial"/>
                <a:cs typeface="Arial"/>
              </a:rPr>
              <a:t>nerves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(white)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increases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with</a:t>
            </a:r>
            <a:r>
              <a:rPr dirty="0" sz="1200" spc="-55">
                <a:latin typeface="Arial"/>
                <a:cs typeface="Arial"/>
              </a:rPr>
              <a:t> age</a:t>
            </a:r>
            <a:r>
              <a:rPr dirty="0" sz="1200" spc="-3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-1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the</a:t>
            </a:r>
            <a:r>
              <a:rPr dirty="0" sz="1200" spc="-2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human</a:t>
            </a:r>
            <a:r>
              <a:rPr dirty="0" sz="1200" spc="-10">
                <a:latin typeface="Arial"/>
                <a:cs typeface="Arial"/>
              </a:rPr>
              <a:t> ovary, </a:t>
            </a:r>
            <a:r>
              <a:rPr dirty="0" sz="1200" spc="-20">
                <a:latin typeface="Arial"/>
                <a:cs typeface="Arial"/>
              </a:rPr>
              <a:t>shown</a:t>
            </a:r>
            <a:r>
              <a:rPr dirty="0" sz="1200" spc="-75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in</a:t>
            </a:r>
            <a:r>
              <a:rPr dirty="0" sz="1200" spc="-75">
                <a:latin typeface="Arial"/>
                <a:cs typeface="Arial"/>
              </a:rPr>
              <a:t> </a:t>
            </a:r>
            <a:r>
              <a:rPr dirty="0" sz="1200" spc="-40">
                <a:latin typeface="Arial"/>
                <a:cs typeface="Arial"/>
              </a:rPr>
              <a:t>3D</a:t>
            </a:r>
            <a:r>
              <a:rPr dirty="0" sz="1200" spc="-85">
                <a:latin typeface="Arial"/>
                <a:cs typeface="Arial"/>
              </a:rPr>
              <a:t> </a:t>
            </a:r>
            <a:r>
              <a:rPr dirty="0" sz="1200" spc="-30">
                <a:latin typeface="Arial"/>
                <a:cs typeface="Arial"/>
              </a:rPr>
              <a:t>images</a:t>
            </a:r>
            <a:r>
              <a:rPr dirty="0" sz="1200" spc="-40">
                <a:latin typeface="Arial"/>
                <a:cs typeface="Arial"/>
              </a:rPr>
              <a:t> </a:t>
            </a:r>
            <a:r>
              <a:rPr dirty="0" sz="1200">
                <a:latin typeface="Arial"/>
                <a:cs typeface="Arial"/>
              </a:rPr>
              <a:t>at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30">
                <a:latin typeface="Arial"/>
                <a:cs typeface="Arial"/>
              </a:rPr>
              <a:t>23</a:t>
            </a:r>
            <a:r>
              <a:rPr dirty="0" sz="1200" spc="-105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(left)</a:t>
            </a:r>
            <a:r>
              <a:rPr dirty="0" sz="1200" spc="-65">
                <a:latin typeface="Arial"/>
                <a:cs typeface="Arial"/>
              </a:rPr>
              <a:t> </a:t>
            </a:r>
            <a:r>
              <a:rPr dirty="0" sz="1200" spc="-20">
                <a:latin typeface="Arial"/>
                <a:cs typeface="Arial"/>
              </a:rPr>
              <a:t>and</a:t>
            </a:r>
            <a:r>
              <a:rPr dirty="0" sz="1200" spc="-85">
                <a:latin typeface="Arial"/>
                <a:cs typeface="Arial"/>
              </a:rPr>
              <a:t> </a:t>
            </a:r>
            <a:r>
              <a:rPr dirty="0" sz="1200" spc="-30">
                <a:latin typeface="Arial"/>
                <a:cs typeface="Arial"/>
              </a:rPr>
              <a:t>55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40">
                <a:latin typeface="Arial"/>
                <a:cs typeface="Arial"/>
              </a:rPr>
              <a:t>years</a:t>
            </a:r>
            <a:r>
              <a:rPr dirty="0" sz="1200" spc="-50">
                <a:latin typeface="Arial"/>
                <a:cs typeface="Arial"/>
              </a:rPr>
              <a:t> </a:t>
            </a:r>
            <a:r>
              <a:rPr dirty="0" sz="1200" spc="-10">
                <a:latin typeface="Arial"/>
                <a:cs typeface="Arial"/>
              </a:rPr>
              <a:t>(right).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370704" y="4291584"/>
            <a:ext cx="5522595" cy="2743835"/>
            <a:chOff x="4370704" y="4291584"/>
            <a:chExt cx="5522595" cy="2743835"/>
          </a:xfrm>
        </p:grpSpPr>
        <p:pic>
          <p:nvPicPr>
            <p:cNvPr id="8" name="object 8" descr="A black and white marbled surface  Description automatically generated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70704" y="4292219"/>
              <a:ext cx="2743200" cy="2743200"/>
            </a:xfrm>
            <a:prstGeom prst="rect">
              <a:avLst/>
            </a:prstGeom>
          </p:spPr>
        </p:pic>
        <p:pic>
          <p:nvPicPr>
            <p:cNvPr id="9" name="object 9" descr="A black and white image of a black and white image of a black and white image of a black and white image of a black and white image of a black and white image of a black and  Description automatically generated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52004" y="4291584"/>
              <a:ext cx="2741295" cy="27412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8034" y="325501"/>
            <a:ext cx="9123045" cy="130422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16510">
              <a:lnSpc>
                <a:spcPct val="118100"/>
              </a:lnSpc>
              <a:spcBef>
                <a:spcPts val="100"/>
              </a:spcBef>
            </a:pPr>
            <a:r>
              <a:rPr dirty="0" sz="1800" spc="-20">
                <a:latin typeface="Arial"/>
                <a:cs typeface="Arial"/>
              </a:rPr>
              <a:t>across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reproductive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ages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75">
                <a:latin typeface="Arial"/>
                <a:cs typeface="Arial"/>
              </a:rPr>
              <a:t>(2-</a:t>
            </a:r>
            <a:r>
              <a:rPr dirty="0" sz="1800" spc="-35">
                <a:latin typeface="Arial"/>
                <a:cs typeface="Arial"/>
              </a:rPr>
              <a:t>12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months),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oocyte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yield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dropped</a:t>
            </a:r>
            <a:r>
              <a:rPr dirty="0" sz="1800" spc="-20">
                <a:latin typeface="Arial"/>
                <a:cs typeface="Arial"/>
              </a:rPr>
              <a:t> sharply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by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9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months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(aligning </a:t>
            </a:r>
            <a:r>
              <a:rPr dirty="0" sz="1800">
                <a:latin typeface="Arial"/>
                <a:cs typeface="Arial"/>
              </a:rPr>
              <a:t>with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reduced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growing</a:t>
            </a:r>
            <a:r>
              <a:rPr dirty="0" sz="1800" spc="-1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follicles),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but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hormone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responsiveness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held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until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12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months.</a:t>
            </a:r>
            <a:endParaRPr sz="1800">
              <a:latin typeface="Arial"/>
              <a:cs typeface="Arial"/>
            </a:endParaRPr>
          </a:p>
          <a:p>
            <a:pPr algn="just" marL="12700" marR="5080">
              <a:lnSpc>
                <a:spcPct val="117900"/>
              </a:lnSpc>
              <a:spcBef>
                <a:spcPts val="805"/>
              </a:spcBef>
            </a:pPr>
            <a:r>
              <a:rPr dirty="0" sz="1800" spc="-85">
                <a:latin typeface="Arial"/>
                <a:cs typeface="Arial"/>
              </a:rPr>
              <a:t>The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capture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oocytes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single-</a:t>
            </a:r>
            <a:r>
              <a:rPr dirty="0" sz="1800">
                <a:latin typeface="Arial"/>
                <a:cs typeface="Arial"/>
              </a:rPr>
              <a:t>cell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transcriptomic</a:t>
            </a:r>
            <a:r>
              <a:rPr dirty="0" sz="1800" spc="6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datasets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has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eluded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field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owing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to </a:t>
            </a:r>
            <a:r>
              <a:rPr dirty="0" sz="1800">
                <a:latin typeface="Arial"/>
                <a:cs typeface="Arial"/>
              </a:rPr>
              <a:t>their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70">
                <a:latin typeface="Arial"/>
                <a:cs typeface="Arial"/>
              </a:rPr>
              <a:t>large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70">
                <a:latin typeface="Arial"/>
                <a:cs typeface="Arial"/>
              </a:rPr>
              <a:t>size</a:t>
            </a:r>
            <a:r>
              <a:rPr dirty="0" sz="1800" spc="-35">
                <a:latin typeface="Arial"/>
                <a:cs typeface="Arial"/>
              </a:rPr>
              <a:t> and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fragility.</a:t>
            </a:r>
            <a:r>
              <a:rPr dirty="0" sz="1800" spc="-50">
                <a:latin typeface="Arial"/>
                <a:cs typeface="Arial"/>
              </a:rPr>
              <a:t> Since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growing </a:t>
            </a:r>
            <a:r>
              <a:rPr dirty="0" sz="1800" spc="-25">
                <a:latin typeface="Arial"/>
                <a:cs typeface="Arial"/>
              </a:rPr>
              <a:t>oocytes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don’t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fit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microfluidics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devices,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team </a:t>
            </a:r>
            <a:r>
              <a:rPr dirty="0" sz="1800" spc="-10">
                <a:latin typeface="Arial"/>
                <a:cs typeface="Arial"/>
              </a:rPr>
              <a:t>hand-</a:t>
            </a:r>
            <a:r>
              <a:rPr dirty="0" sz="1800" spc="-35">
                <a:latin typeface="Arial"/>
                <a:cs typeface="Arial"/>
              </a:rPr>
              <a:t>dissected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them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from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follicles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-105">
                <a:latin typeface="Arial"/>
                <a:cs typeface="Arial"/>
              </a:rPr>
              <a:t>and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made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single-</a:t>
            </a:r>
            <a:r>
              <a:rPr dirty="0" sz="1800">
                <a:latin typeface="Arial"/>
                <a:cs typeface="Arial"/>
              </a:rPr>
              <a:t>cell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libraries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in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collaboration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with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the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u="sng" sz="1800" spc="-2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San</a:t>
            </a:r>
            <a:r>
              <a:rPr dirty="0" sz="1800" spc="-25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dirty="0" u="sng" sz="18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Francisco</a:t>
            </a:r>
            <a:r>
              <a:rPr dirty="0" u="sng" sz="180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800" spc="-10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CZ</a:t>
            </a:r>
            <a:r>
              <a:rPr dirty="0" u="sng" sz="1800" spc="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dirty="0" u="sng" sz="18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Biohub</a:t>
            </a:r>
            <a:r>
              <a:rPr dirty="0" sz="1800" spc="-10">
                <a:latin typeface="Arial"/>
                <a:cs typeface="Arial"/>
              </a:rPr>
              <a:t>.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This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revealed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greater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age-</a:t>
            </a:r>
            <a:r>
              <a:rPr dirty="0" sz="1800">
                <a:latin typeface="Arial"/>
                <a:cs typeface="Arial"/>
              </a:rPr>
              <a:t>dependent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transcriptional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shifts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 </a:t>
            </a:r>
            <a:r>
              <a:rPr dirty="0" sz="1800" spc="-10">
                <a:latin typeface="Arial"/>
                <a:cs typeface="Arial"/>
              </a:rPr>
              <a:t>oocytes </a:t>
            </a:r>
            <a:r>
              <a:rPr dirty="0" sz="1800">
                <a:latin typeface="Arial"/>
                <a:cs typeface="Arial"/>
              </a:rPr>
              <a:t>than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supporting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granulosa</a:t>
            </a:r>
            <a:r>
              <a:rPr dirty="0" sz="1800" spc="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cells,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with</a:t>
            </a:r>
            <a:r>
              <a:rPr dirty="0" sz="1800" spc="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mouse</a:t>
            </a:r>
            <a:r>
              <a:rPr dirty="0" sz="1800" spc="5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early-</a:t>
            </a:r>
            <a:r>
              <a:rPr dirty="0" sz="1800" spc="-10">
                <a:latin typeface="Arial"/>
                <a:cs typeface="Arial"/>
              </a:rPr>
              <a:t>stage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oocytes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human</a:t>
            </a:r>
            <a:r>
              <a:rPr dirty="0" sz="1800" spc="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late-</a:t>
            </a:r>
            <a:r>
              <a:rPr dirty="0" sz="1800" spc="-10">
                <a:latin typeface="Arial"/>
                <a:cs typeface="Arial"/>
              </a:rPr>
              <a:t>stage </a:t>
            </a:r>
            <a:r>
              <a:rPr dirty="0" sz="1800">
                <a:latin typeface="Arial"/>
                <a:cs typeface="Arial"/>
              </a:rPr>
              <a:t>oocytes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exhibiting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largest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changes.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Species-</a:t>
            </a:r>
            <a:r>
              <a:rPr dirty="0" sz="1800">
                <a:latin typeface="Arial"/>
                <a:cs typeface="Arial"/>
              </a:rPr>
              <a:t>specific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differences also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emerged:</a:t>
            </a:r>
            <a:r>
              <a:rPr dirty="0" sz="1800" spc="-10">
                <a:latin typeface="Arial"/>
                <a:cs typeface="Arial"/>
              </a:rPr>
              <a:t> mouse </a:t>
            </a:r>
            <a:r>
              <a:rPr dirty="0" sz="1800" spc="-60">
                <a:latin typeface="Arial"/>
                <a:cs typeface="Arial"/>
              </a:rPr>
              <a:t>early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oocytes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showed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declining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-85">
                <a:latin typeface="Arial"/>
                <a:cs typeface="Arial"/>
              </a:rPr>
              <a:t>zona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pellucida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95">
                <a:latin typeface="Arial"/>
                <a:cs typeface="Arial"/>
              </a:rPr>
              <a:t>genes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(affecting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structure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and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sperm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binding), </a:t>
            </a:r>
            <a:r>
              <a:rPr dirty="0" sz="1800">
                <a:latin typeface="Arial"/>
                <a:cs typeface="Arial"/>
              </a:rPr>
              <a:t>while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human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late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oocytes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displayed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reduced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chromosome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segregation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85">
                <a:latin typeface="Arial"/>
                <a:cs typeface="Arial"/>
              </a:rPr>
              <a:t>genes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and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increased </a:t>
            </a:r>
            <a:r>
              <a:rPr dirty="0" sz="1800">
                <a:latin typeface="Arial"/>
                <a:cs typeface="Arial"/>
              </a:rPr>
              <a:t>DNA</a:t>
            </a:r>
            <a:r>
              <a:rPr dirty="0" sz="1800" spc="229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damage</a:t>
            </a:r>
            <a:r>
              <a:rPr dirty="0" sz="1800" spc="2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response</a:t>
            </a:r>
            <a:r>
              <a:rPr dirty="0" sz="1800" spc="2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genes.</a:t>
            </a:r>
            <a:r>
              <a:rPr dirty="0" sz="1800" spc="2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Pathway</a:t>
            </a:r>
            <a:r>
              <a:rPr dirty="0" sz="1800" spc="229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analysis</a:t>
            </a:r>
            <a:r>
              <a:rPr dirty="0" sz="1800" spc="254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highlighted</a:t>
            </a:r>
            <a:r>
              <a:rPr dirty="0" sz="1800" spc="3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conserved</a:t>
            </a:r>
            <a:r>
              <a:rPr dirty="0" sz="1800" spc="2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aging</a:t>
            </a:r>
            <a:r>
              <a:rPr dirty="0" sz="1800" spc="26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features </a:t>
            </a:r>
            <a:r>
              <a:rPr dirty="0" sz="1800">
                <a:latin typeface="Arial"/>
                <a:cs typeface="Arial"/>
              </a:rPr>
              <a:t>(inflammation</a:t>
            </a:r>
            <a:r>
              <a:rPr dirty="0" sz="1800" spc="37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39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ROS)</a:t>
            </a:r>
            <a:r>
              <a:rPr dirty="0" sz="1800" spc="40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alongside</a:t>
            </a:r>
            <a:r>
              <a:rPr dirty="0" sz="1800" spc="39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divergences,</a:t>
            </a:r>
            <a:r>
              <a:rPr dirty="0" sz="1800" spc="385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such</a:t>
            </a:r>
            <a:r>
              <a:rPr dirty="0" sz="1800" spc="395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as</a:t>
            </a:r>
            <a:r>
              <a:rPr dirty="0" sz="1800" spc="36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upregulated</a:t>
            </a:r>
            <a:r>
              <a:rPr dirty="0" sz="1800" spc="365">
                <a:latin typeface="Arial"/>
                <a:cs typeface="Arial"/>
              </a:rPr>
              <a:t>  </a:t>
            </a:r>
            <a:r>
              <a:rPr dirty="0" sz="1800" spc="-10">
                <a:latin typeface="Arial"/>
                <a:cs typeface="Arial"/>
              </a:rPr>
              <a:t>protein </a:t>
            </a:r>
            <a:r>
              <a:rPr dirty="0" sz="1800">
                <a:latin typeface="Arial"/>
                <a:cs typeface="Arial"/>
              </a:rPr>
              <a:t>ubiquitination/TOR</a:t>
            </a:r>
            <a:r>
              <a:rPr dirty="0" sz="1800" spc="1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signaling</a:t>
            </a:r>
            <a:r>
              <a:rPr dirty="0" sz="1800" spc="1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1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mouse</a:t>
            </a:r>
            <a:r>
              <a:rPr dirty="0" sz="1800" spc="16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early</a:t>
            </a:r>
            <a:r>
              <a:rPr dirty="0" sz="1800" spc="1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oocytes</a:t>
            </a:r>
            <a:r>
              <a:rPr dirty="0" sz="1800" spc="1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2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spindle/chromatin</a:t>
            </a:r>
            <a:r>
              <a:rPr dirty="0" sz="1800" spc="2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pathways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in </a:t>
            </a:r>
            <a:r>
              <a:rPr dirty="0" sz="1800" spc="-10">
                <a:latin typeface="Arial"/>
                <a:cs typeface="Arial"/>
              </a:rPr>
              <a:t>human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late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oocytes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which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have</a:t>
            </a:r>
            <a:r>
              <a:rPr dirty="0" sz="1800" spc="-11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been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implicated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aneuploidy.</a:t>
            </a:r>
            <a:endParaRPr sz="1800">
              <a:latin typeface="Arial"/>
              <a:cs typeface="Arial"/>
            </a:endParaRPr>
          </a:p>
          <a:p>
            <a:pPr algn="just" marL="12700" marR="8890">
              <a:lnSpc>
                <a:spcPct val="117800"/>
              </a:lnSpc>
              <a:spcBef>
                <a:spcPts val="800"/>
              </a:spcBef>
            </a:pPr>
            <a:r>
              <a:rPr dirty="0" sz="1800">
                <a:latin typeface="Arial"/>
                <a:cs typeface="Arial"/>
              </a:rPr>
              <a:t>Cell-cell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communication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analysis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85">
                <a:latin typeface="Arial"/>
                <a:cs typeface="Arial"/>
              </a:rPr>
              <a:t>(via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CellChat)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further</a:t>
            </a:r>
            <a:r>
              <a:rPr dirty="0" sz="1800" spc="-1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illuminated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age-</a:t>
            </a:r>
            <a:r>
              <a:rPr dirty="0" sz="1800" spc="-30">
                <a:latin typeface="Arial"/>
                <a:cs typeface="Arial"/>
              </a:rPr>
              <a:t>related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disruptions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in </a:t>
            </a:r>
            <a:r>
              <a:rPr dirty="0" sz="1800">
                <a:latin typeface="Arial"/>
                <a:cs typeface="Arial"/>
              </a:rPr>
              <a:t>follicle</a:t>
            </a:r>
            <a:r>
              <a:rPr dirty="0" sz="1800" spc="2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maturation.</a:t>
            </a:r>
            <a:r>
              <a:rPr dirty="0" sz="1800" spc="204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Granulosa-</a:t>
            </a:r>
            <a:r>
              <a:rPr dirty="0" sz="1800">
                <a:latin typeface="Arial"/>
                <a:cs typeface="Arial"/>
              </a:rPr>
              <a:t>to-oocyte</a:t>
            </a:r>
            <a:r>
              <a:rPr dirty="0" sz="1800" spc="2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signaling</a:t>
            </a:r>
            <a:r>
              <a:rPr dirty="0" sz="1800" spc="2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also</a:t>
            </a:r>
            <a:r>
              <a:rPr dirty="0" sz="1800" spc="229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showed</a:t>
            </a:r>
            <a:r>
              <a:rPr dirty="0" sz="1800" spc="2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conserved</a:t>
            </a:r>
            <a:r>
              <a:rPr dirty="0" sz="1800" spc="2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pathways</a:t>
            </a:r>
            <a:r>
              <a:rPr dirty="0" sz="1800" spc="22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 species-</a:t>
            </a:r>
            <a:r>
              <a:rPr dirty="0" sz="1800">
                <a:latin typeface="Arial"/>
                <a:cs typeface="Arial"/>
              </a:rPr>
              <a:t>specific</a:t>
            </a:r>
            <a:r>
              <a:rPr dirty="0" sz="1800" spc="135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shifts.</a:t>
            </a:r>
            <a:r>
              <a:rPr dirty="0" sz="1800" spc="125">
                <a:latin typeface="Arial"/>
                <a:cs typeface="Arial"/>
              </a:rPr>
              <a:t>  </a:t>
            </a:r>
            <a:r>
              <a:rPr dirty="0" sz="1800" spc="-50">
                <a:latin typeface="Arial"/>
                <a:cs typeface="Arial"/>
              </a:rPr>
              <a:t>Theca-</a:t>
            </a:r>
            <a:r>
              <a:rPr dirty="0" sz="1800">
                <a:latin typeface="Arial"/>
                <a:cs typeface="Arial"/>
              </a:rPr>
              <a:t>to-granulosa</a:t>
            </a:r>
            <a:r>
              <a:rPr dirty="0" sz="1800" spc="130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crosstalk</a:t>
            </a:r>
            <a:r>
              <a:rPr dirty="0" sz="1800" spc="125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maintained</a:t>
            </a:r>
            <a:r>
              <a:rPr dirty="0" sz="1800" spc="105">
                <a:latin typeface="Arial"/>
                <a:cs typeface="Arial"/>
              </a:rPr>
              <a:t>  </a:t>
            </a:r>
            <a:r>
              <a:rPr dirty="0" sz="1800">
                <a:latin typeface="Arial"/>
                <a:cs typeface="Arial"/>
              </a:rPr>
              <a:t>stable</a:t>
            </a:r>
            <a:r>
              <a:rPr dirty="0" sz="1800" spc="135">
                <a:latin typeface="Arial"/>
                <a:cs typeface="Arial"/>
              </a:rPr>
              <a:t>  </a:t>
            </a:r>
            <a:r>
              <a:rPr dirty="0" sz="1800" spc="-10">
                <a:latin typeface="Arial"/>
                <a:cs typeface="Arial"/>
              </a:rPr>
              <a:t>testosterone/ androstenedione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mice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but became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early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reproductive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75">
                <a:latin typeface="Arial"/>
                <a:cs typeface="Arial"/>
              </a:rPr>
              <a:t>age-</a:t>
            </a:r>
            <a:r>
              <a:rPr dirty="0" sz="1800">
                <a:latin typeface="Arial"/>
                <a:cs typeface="Arial"/>
              </a:rPr>
              <a:t>specific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 humans,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alongside conserved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75">
                <a:latin typeface="Arial"/>
                <a:cs typeface="Arial"/>
              </a:rPr>
              <a:t>age-</a:t>
            </a:r>
            <a:r>
              <a:rPr dirty="0" sz="1800">
                <a:latin typeface="Arial"/>
                <a:cs typeface="Arial"/>
              </a:rPr>
              <a:t>related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drops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 cholesterol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signaling.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These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findings</a:t>
            </a:r>
            <a:r>
              <a:rPr dirty="0" sz="1800" spc="-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underscore </a:t>
            </a:r>
            <a:r>
              <a:rPr dirty="0" sz="1800">
                <a:latin typeface="Arial"/>
                <a:cs typeface="Arial"/>
              </a:rPr>
              <a:t>that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while </a:t>
            </a:r>
            <a:r>
              <a:rPr dirty="0" sz="1800" spc="-20">
                <a:latin typeface="Arial"/>
                <a:cs typeface="Arial"/>
              </a:rPr>
              <a:t>oocyte-</a:t>
            </a:r>
            <a:r>
              <a:rPr dirty="0" sz="1800">
                <a:latin typeface="Arial"/>
                <a:cs typeface="Arial"/>
              </a:rPr>
              <a:t>intrinsic</a:t>
            </a:r>
            <a:r>
              <a:rPr dirty="0" sz="1800" spc="1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deterioration</a:t>
            </a:r>
            <a:r>
              <a:rPr dirty="0" sz="1800" spc="1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drives</a:t>
            </a:r>
            <a:r>
              <a:rPr dirty="0" sz="1800" spc="1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fertility</a:t>
            </a:r>
            <a:r>
              <a:rPr dirty="0" sz="1800" spc="1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loss,</a:t>
            </a:r>
            <a:r>
              <a:rPr dirty="0" sz="1800" spc="1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altered</a:t>
            </a:r>
            <a:r>
              <a:rPr dirty="0" sz="1800" spc="15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somatic</a:t>
            </a:r>
            <a:r>
              <a:rPr dirty="0" sz="1800" spc="1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support</a:t>
            </a:r>
            <a:r>
              <a:rPr dirty="0" sz="1800" spc="1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–</a:t>
            </a:r>
            <a:r>
              <a:rPr dirty="0" sz="1800" spc="2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particularly</a:t>
            </a:r>
            <a:r>
              <a:rPr dirty="0" sz="1800" spc="19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in </a:t>
            </a:r>
            <a:r>
              <a:rPr dirty="0" sz="1800" spc="-10">
                <a:latin typeface="Arial"/>
                <a:cs typeface="Arial"/>
              </a:rPr>
              <a:t>granulosa</a:t>
            </a:r>
            <a:r>
              <a:rPr dirty="0" sz="1800" spc="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theca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cells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–</a:t>
            </a:r>
            <a:r>
              <a:rPr dirty="0" sz="1800" spc="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may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contribute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via</a:t>
            </a:r>
            <a:r>
              <a:rPr dirty="0" sz="1800" spc="7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species-</a:t>
            </a:r>
            <a:r>
              <a:rPr dirty="0" sz="1800" spc="-20">
                <a:latin typeface="Arial"/>
                <a:cs typeface="Arial"/>
              </a:rPr>
              <a:t>divergent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endocrine</a:t>
            </a:r>
            <a:r>
              <a:rPr dirty="0" sz="1800" spc="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2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signaling </a:t>
            </a:r>
            <a:r>
              <a:rPr dirty="0" sz="1800" spc="-25">
                <a:latin typeface="Arial"/>
                <a:cs typeface="Arial"/>
              </a:rPr>
              <a:t>changes,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with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implications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for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understanding</a:t>
            </a:r>
            <a:r>
              <a:rPr dirty="0" sz="1800" spc="6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perimenopausal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testosterone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decline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its </a:t>
            </a:r>
            <a:r>
              <a:rPr dirty="0" sz="1800" spc="-30">
                <a:latin typeface="Arial"/>
                <a:cs typeface="Arial"/>
              </a:rPr>
              <a:t>broader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health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effects.</a:t>
            </a:r>
            <a:endParaRPr sz="1800">
              <a:latin typeface="Arial"/>
              <a:cs typeface="Arial"/>
            </a:endParaRPr>
          </a:p>
          <a:p>
            <a:pPr algn="just" marL="5572125">
              <a:lnSpc>
                <a:spcPct val="100000"/>
              </a:lnSpc>
              <a:spcBef>
                <a:spcPts val="1195"/>
              </a:spcBef>
            </a:pPr>
            <a:r>
              <a:rPr dirty="0" sz="1800" spc="-35" b="1">
                <a:latin typeface="Arial"/>
                <a:cs typeface="Arial"/>
              </a:rPr>
              <a:t>What’s</a:t>
            </a:r>
            <a:r>
              <a:rPr dirty="0" sz="1800" spc="-114" b="1">
                <a:latin typeface="Arial"/>
                <a:cs typeface="Arial"/>
              </a:rPr>
              <a:t> </a:t>
            </a:r>
            <a:r>
              <a:rPr dirty="0" sz="1800" spc="-55" b="1">
                <a:latin typeface="Arial"/>
                <a:cs typeface="Arial"/>
              </a:rPr>
              <a:t>next</a:t>
            </a:r>
            <a:r>
              <a:rPr dirty="0" sz="1800" spc="-120" b="1">
                <a:latin typeface="Arial"/>
                <a:cs typeface="Arial"/>
              </a:rPr>
              <a:t> </a:t>
            </a:r>
            <a:r>
              <a:rPr dirty="0" sz="1800" spc="-35" b="1">
                <a:latin typeface="Arial"/>
                <a:cs typeface="Arial"/>
              </a:rPr>
              <a:t>for</a:t>
            </a:r>
            <a:r>
              <a:rPr dirty="0" sz="1800" spc="-145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the</a:t>
            </a:r>
            <a:r>
              <a:rPr dirty="0" sz="1800" spc="-95" b="1">
                <a:latin typeface="Arial"/>
                <a:cs typeface="Arial"/>
              </a:rPr>
              <a:t> </a:t>
            </a:r>
            <a:r>
              <a:rPr dirty="0" sz="1800" spc="-65" b="1">
                <a:latin typeface="Arial"/>
                <a:cs typeface="Arial"/>
              </a:rPr>
              <a:t>Laird</a:t>
            </a:r>
            <a:r>
              <a:rPr dirty="0" sz="1800" spc="-130" b="1">
                <a:latin typeface="Arial"/>
                <a:cs typeface="Arial"/>
              </a:rPr>
              <a:t> </a:t>
            </a:r>
            <a:r>
              <a:rPr dirty="0" sz="1800" spc="-20" b="1">
                <a:latin typeface="Arial"/>
                <a:cs typeface="Arial"/>
              </a:rPr>
              <a:t>lab?</a:t>
            </a:r>
            <a:endParaRPr sz="1800">
              <a:latin typeface="Arial"/>
              <a:cs typeface="Arial"/>
            </a:endParaRPr>
          </a:p>
          <a:p>
            <a:pPr algn="just" marL="5572125" marR="6985">
              <a:lnSpc>
                <a:spcPct val="117800"/>
              </a:lnSpc>
              <a:spcBef>
                <a:spcPts val="805"/>
              </a:spcBef>
            </a:pPr>
            <a:r>
              <a:rPr dirty="0" sz="1800" spc="-145">
                <a:latin typeface="Arial"/>
                <a:cs typeface="Arial"/>
              </a:rPr>
              <a:t>A</a:t>
            </a:r>
            <a:r>
              <a:rPr dirty="0" sz="1800" spc="-2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major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goal</a:t>
            </a:r>
            <a:r>
              <a:rPr dirty="0" sz="1800" spc="-17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Laird</a:t>
            </a:r>
            <a:r>
              <a:rPr dirty="0" sz="1800" spc="-21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lab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is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to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ask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whether</a:t>
            </a:r>
            <a:r>
              <a:rPr dirty="0" sz="1800" spc="-204">
                <a:latin typeface="Arial"/>
                <a:cs typeface="Arial"/>
              </a:rPr>
              <a:t> </a:t>
            </a:r>
            <a:r>
              <a:rPr dirty="0" sz="1800" spc="60">
                <a:latin typeface="Arial"/>
                <a:cs typeface="Arial"/>
              </a:rPr>
              <a:t>it</a:t>
            </a:r>
            <a:r>
              <a:rPr dirty="0" sz="1800" spc="-185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is</a:t>
            </a:r>
            <a:r>
              <a:rPr dirty="0" sz="1800" spc="-225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possible</a:t>
            </a:r>
            <a:r>
              <a:rPr dirty="0" sz="1800" spc="-20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to</a:t>
            </a:r>
            <a:r>
              <a:rPr dirty="0" sz="1800" spc="-1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modulate</a:t>
            </a:r>
            <a:r>
              <a:rPr dirty="0" sz="1800" spc="-2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or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60">
                <a:latin typeface="Arial"/>
                <a:cs typeface="Arial"/>
              </a:rPr>
              <a:t>even</a:t>
            </a:r>
            <a:r>
              <a:rPr dirty="0" sz="1800" spc="-245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reverse</a:t>
            </a:r>
            <a:r>
              <a:rPr dirty="0" sz="1800" spc="-250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aging</a:t>
            </a:r>
            <a:r>
              <a:rPr dirty="0" sz="1800" spc="-26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-24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-25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ovary</a:t>
            </a:r>
            <a:r>
              <a:rPr dirty="0" sz="1800" spc="-26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in</a:t>
            </a:r>
            <a:r>
              <a:rPr dirty="0" sz="1800" spc="-245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any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respect.</a:t>
            </a:r>
            <a:r>
              <a:rPr dirty="0" sz="1800" spc="183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“Though</a:t>
            </a:r>
            <a:r>
              <a:rPr dirty="0" sz="1800" spc="195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we</a:t>
            </a:r>
            <a:r>
              <a:rPr dirty="0" sz="1800" spc="195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cannot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generate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new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75">
                <a:latin typeface="Arial"/>
                <a:cs typeface="Arial"/>
              </a:rPr>
              <a:t>eggs,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we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15">
                <a:latin typeface="Arial"/>
                <a:cs typeface="Arial"/>
              </a:rPr>
              <a:t>can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hope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to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stem</a:t>
            </a:r>
            <a:r>
              <a:rPr dirty="0" sz="1800" spc="-14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rate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-14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loss</a:t>
            </a:r>
            <a:r>
              <a:rPr dirty="0" sz="1800" spc="-130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over</a:t>
            </a:r>
            <a:r>
              <a:rPr dirty="0" sz="1800" spc="-150">
                <a:latin typeface="Arial"/>
                <a:cs typeface="Arial"/>
              </a:rPr>
              <a:t> </a:t>
            </a:r>
            <a:r>
              <a:rPr dirty="0" sz="1800" spc="65">
                <a:latin typeface="Arial"/>
                <a:cs typeface="Arial"/>
              </a:rPr>
              <a:t>time”</a:t>
            </a:r>
            <a:r>
              <a:rPr dirty="0" sz="1800" spc="-180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says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Diana.</a:t>
            </a:r>
            <a:r>
              <a:rPr dirty="0" sz="1800" spc="380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This</a:t>
            </a:r>
            <a:r>
              <a:rPr dirty="0" sz="1800" spc="37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new</a:t>
            </a:r>
            <a:r>
              <a:rPr dirty="0" sz="1800" spc="40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understanding</a:t>
            </a:r>
            <a:r>
              <a:rPr dirty="0" sz="1800" spc="375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the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mechanisms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5">
                <a:latin typeface="Arial"/>
                <a:cs typeface="Arial"/>
              </a:rPr>
              <a:t>communication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</a:t>
            </a:r>
            <a:r>
              <a:rPr dirty="0" sz="1800" spc="-16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support</a:t>
            </a:r>
            <a:r>
              <a:rPr dirty="0" sz="1800" spc="-140">
                <a:latin typeface="Arial"/>
                <a:cs typeface="Arial"/>
              </a:rPr>
              <a:t> </a:t>
            </a:r>
            <a:r>
              <a:rPr dirty="0" sz="1800" spc="15">
                <a:latin typeface="Arial"/>
                <a:cs typeface="Arial"/>
              </a:rPr>
              <a:t>of</a:t>
            </a:r>
            <a:r>
              <a:rPr dirty="0" sz="1800" spc="-14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ovarian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follicles</a:t>
            </a:r>
            <a:r>
              <a:rPr dirty="0" sz="1800" spc="-175">
                <a:latin typeface="Arial"/>
                <a:cs typeface="Arial"/>
              </a:rPr>
              <a:t> </a:t>
            </a:r>
            <a:r>
              <a:rPr dirty="0" sz="1800" spc="10">
                <a:latin typeface="Arial"/>
                <a:cs typeface="Arial"/>
              </a:rPr>
              <a:t>from</a:t>
            </a:r>
            <a:endParaRPr sz="1800">
              <a:latin typeface="Arial"/>
              <a:cs typeface="Arial"/>
            </a:endParaRPr>
          </a:p>
          <a:p>
            <a:pPr algn="just" marL="12700" marR="8890">
              <a:lnSpc>
                <a:spcPct val="117600"/>
              </a:lnSpc>
              <a:spcBef>
                <a:spcPts val="15"/>
              </a:spcBef>
            </a:pPr>
            <a:r>
              <a:rPr dirty="0" sz="1800" spc="-10">
                <a:latin typeface="Arial"/>
                <a:cs typeface="Arial"/>
              </a:rPr>
              <a:t>other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-45">
                <a:latin typeface="Arial"/>
                <a:cs typeface="Arial"/>
              </a:rPr>
              <a:t>ovarian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cell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types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(such </a:t>
            </a:r>
            <a:r>
              <a:rPr dirty="0" sz="1800" spc="-150">
                <a:latin typeface="Arial"/>
                <a:cs typeface="Arial"/>
              </a:rPr>
              <a:t>as</a:t>
            </a:r>
            <a:r>
              <a:rPr dirty="0" sz="1800" spc="2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sympathetic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65">
                <a:latin typeface="Arial"/>
                <a:cs typeface="Arial"/>
              </a:rPr>
              <a:t>nerves)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 spc="-70">
                <a:latin typeface="Arial"/>
                <a:cs typeface="Arial"/>
              </a:rPr>
              <a:t>makes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identification</a:t>
            </a:r>
            <a:r>
              <a:rPr dirty="0" sz="1800" spc="-35">
                <a:latin typeface="Arial"/>
                <a:cs typeface="Arial"/>
              </a:rPr>
              <a:t> of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rejuvenation </a:t>
            </a:r>
            <a:r>
              <a:rPr dirty="0" sz="1800">
                <a:latin typeface="Arial"/>
                <a:cs typeface="Arial"/>
              </a:rPr>
              <a:t>targets</a:t>
            </a:r>
            <a:r>
              <a:rPr dirty="0" sz="1800" spc="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more</a:t>
            </a:r>
            <a:r>
              <a:rPr dirty="0" sz="1800" spc="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likely.</a:t>
            </a:r>
            <a:r>
              <a:rPr dirty="0" sz="1800" spc="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follow-on</a:t>
            </a:r>
            <a:r>
              <a:rPr dirty="0" sz="1800" spc="9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studies</a:t>
            </a:r>
            <a:r>
              <a:rPr dirty="0" sz="1800" spc="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interventions</a:t>
            </a:r>
            <a:r>
              <a:rPr dirty="0" sz="1800" spc="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and</a:t>
            </a:r>
            <a:r>
              <a:rPr dirty="0" sz="1800" spc="7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genetic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mouse</a:t>
            </a:r>
            <a:r>
              <a:rPr dirty="0" sz="1800" spc="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mutants,</a:t>
            </a:r>
            <a:r>
              <a:rPr dirty="0" sz="1800" spc="7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this comparative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atlas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normal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70">
                <a:latin typeface="Arial"/>
                <a:cs typeface="Arial"/>
              </a:rPr>
              <a:t>aging</a:t>
            </a:r>
            <a:r>
              <a:rPr dirty="0" sz="1800" spc="-5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will</a:t>
            </a:r>
            <a:r>
              <a:rPr dirty="0" sz="1800" spc="-30">
                <a:latin typeface="Arial"/>
                <a:cs typeface="Arial"/>
              </a:rPr>
              <a:t> serve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as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</a:t>
            </a:r>
            <a:r>
              <a:rPr dirty="0" sz="1800" spc="-10">
                <a:latin typeface="Arial"/>
                <a:cs typeface="Arial"/>
              </a:rPr>
              <a:t> benchmark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for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determining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conditions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and </a:t>
            </a:r>
            <a:r>
              <a:rPr dirty="0" sz="1800">
                <a:latin typeface="Arial"/>
                <a:cs typeface="Arial"/>
              </a:rPr>
              <a:t>cell</a:t>
            </a:r>
            <a:r>
              <a:rPr dirty="0" sz="1800" spc="-12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types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that</a:t>
            </a:r>
            <a:r>
              <a:rPr dirty="0" sz="1800" spc="-95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can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alter</a:t>
            </a:r>
            <a:r>
              <a:rPr dirty="0" sz="1800" spc="-45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ovarian </a:t>
            </a:r>
            <a:r>
              <a:rPr dirty="0" sz="1800" spc="-60">
                <a:latin typeface="Arial"/>
                <a:cs typeface="Arial"/>
              </a:rPr>
              <a:t>aging.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Finally,</a:t>
            </a:r>
            <a:r>
              <a:rPr dirty="0" sz="1800" spc="-6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team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is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30">
                <a:latin typeface="Arial"/>
                <a:cs typeface="Arial"/>
              </a:rPr>
              <a:t>applying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their</a:t>
            </a:r>
            <a:r>
              <a:rPr dirty="0" sz="1800" spc="-105">
                <a:latin typeface="Arial"/>
                <a:cs typeface="Arial"/>
              </a:rPr>
              <a:t> </a:t>
            </a:r>
            <a:r>
              <a:rPr dirty="0" sz="1800" spc="-40">
                <a:latin typeface="Arial"/>
                <a:cs typeface="Arial"/>
              </a:rPr>
              <a:t>knowledge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of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normal </a:t>
            </a:r>
            <a:r>
              <a:rPr dirty="0" sz="1800" spc="-75">
                <a:latin typeface="Arial"/>
                <a:cs typeface="Arial"/>
              </a:rPr>
              <a:t>and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perturbed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55">
                <a:latin typeface="Arial"/>
                <a:cs typeface="Arial"/>
              </a:rPr>
              <a:t>ovarian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95">
                <a:latin typeface="Arial"/>
                <a:cs typeface="Arial"/>
              </a:rPr>
              <a:t>aging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to</a:t>
            </a:r>
            <a:r>
              <a:rPr dirty="0" sz="1800" spc="-4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identify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20">
                <a:latin typeface="Arial"/>
                <a:cs typeface="Arial"/>
              </a:rPr>
              <a:t>blood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biomarkers</a:t>
            </a:r>
            <a:r>
              <a:rPr dirty="0" sz="1800" spc="-85">
                <a:latin typeface="Arial"/>
                <a:cs typeface="Arial"/>
              </a:rPr>
              <a:t> </a:t>
            </a:r>
            <a:r>
              <a:rPr dirty="0" sz="1800" spc="-35">
                <a:latin typeface="Arial"/>
                <a:cs typeface="Arial"/>
              </a:rPr>
              <a:t>of</a:t>
            </a:r>
            <a:r>
              <a:rPr dirty="0" sz="1800" spc="-40">
                <a:latin typeface="Arial"/>
                <a:cs typeface="Arial"/>
              </a:rPr>
              <a:t> remaining</a:t>
            </a:r>
            <a:r>
              <a:rPr dirty="0" sz="1800" spc="-80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fertility</a:t>
            </a:r>
            <a:r>
              <a:rPr dirty="0" sz="1800" spc="-70">
                <a:latin typeface="Arial"/>
                <a:cs typeface="Arial"/>
              </a:rPr>
              <a:t> </a:t>
            </a:r>
            <a:r>
              <a:rPr dirty="0" sz="1800" spc="-75">
                <a:latin typeface="Arial"/>
                <a:cs typeface="Arial"/>
              </a:rPr>
              <a:t>and</a:t>
            </a:r>
            <a:r>
              <a:rPr dirty="0" sz="1800" spc="-5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menopause </a:t>
            </a:r>
            <a:r>
              <a:rPr dirty="0" sz="1800">
                <a:latin typeface="Arial"/>
                <a:cs typeface="Arial"/>
              </a:rPr>
              <a:t>in</a:t>
            </a:r>
            <a:r>
              <a:rPr dirty="0" sz="1800" spc="-114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people.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5015" y="8297298"/>
            <a:ext cx="5496560" cy="30906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Kelly @ Science Editors</dc:creator>
  <dcterms:created xsi:type="dcterms:W3CDTF">2026-01-21T21:42:18Z</dcterms:created>
  <dcterms:modified xsi:type="dcterms:W3CDTF">2026-01-21T21:42:18Z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Microsoft® Word for Microsoft 365</vt:lpwstr>
  </property>
  <property fmtid="{D5CDD505-2E9C-101B-9397-08002B2CF9AE}" pid="4" name="LastSaved">
    <vt:filetime>2026-01-21T00:00:00Z</vt:filetime>
  </property>
  <property fmtid="{D5CDD505-2E9C-101B-9397-08002B2CF9AE}" pid="5" name="Producer">
    <vt:lpwstr>Microsoft® Word for Microsoft 365</vt:lpwstr>
  </property>
</Properties>
</file>