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693400" cy="15119350"/>
  <p:notesSz cx="10693400" cy="1511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6998"/>
            <a:ext cx="9089390" cy="3175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66836"/>
            <a:ext cx="7485380" cy="3779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7450"/>
            <a:ext cx="4651629" cy="9978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7450"/>
            <a:ext cx="4651629" cy="9978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4774"/>
            <a:ext cx="9624060" cy="2419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7450"/>
            <a:ext cx="9624060" cy="9978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0996"/>
            <a:ext cx="3421888" cy="755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0996"/>
            <a:ext cx="2459482" cy="755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0996"/>
            <a:ext cx="2459482" cy="755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s://www.science.org/doi/epdf/10.1126/science.adx0659" TargetMode="External"/><Relationship Id="rId4" Type="http://schemas.openxmlformats.org/officeDocument/2006/relationships/hyperlink" Target="https://geroscience.ucsf.edu/content/diana-j-laird-phd" TargetMode="External"/><Relationship Id="rId5" Type="http://schemas.openxmlformats.org/officeDocument/2006/relationships/hyperlink" Target="https://geroscience.ucsf.edu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biohub.org/" TargetMode="External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0690225" cy="1647825"/>
            <a:chOff x="-6350" y="-6350"/>
            <a:chExt cx="10690225" cy="164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77525" cy="16351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0677525" cy="1635125"/>
            </a:xfrm>
            <a:custGeom>
              <a:avLst/>
              <a:gdLst/>
              <a:ahLst/>
              <a:cxnLst/>
              <a:rect l="l" t="t" r="r" b="b"/>
              <a:pathLst>
                <a:path w="10677525" h="1635125">
                  <a:moveTo>
                    <a:pt x="0" y="1635125"/>
                  </a:moveTo>
                  <a:lnTo>
                    <a:pt x="10677525" y="1635125"/>
                  </a:lnTo>
                  <a:lnTo>
                    <a:pt x="10677525" y="0"/>
                  </a:lnTo>
                </a:path>
              </a:pathLst>
            </a:custGeom>
            <a:ln w="12700">
              <a:solidFill>
                <a:srgbClr val="213E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02335" y="296637"/>
            <a:ext cx="7818120" cy="864869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Mapping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Ovarian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5" b="1">
                <a:solidFill>
                  <a:srgbClr val="FFFFFF"/>
                </a:solidFill>
                <a:latin typeface="Arial"/>
                <a:cs typeface="Arial"/>
              </a:rPr>
              <a:t>Aging: </a:t>
            </a:r>
            <a:r>
              <a:rPr dirty="0" sz="2400" spc="-2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Landmark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Cross-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species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Atlas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dirty="0" sz="22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15,</a:t>
            </a:r>
            <a:r>
              <a:rPr dirty="0" sz="2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034" y="1818130"/>
            <a:ext cx="9122410" cy="79857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8255">
              <a:lnSpc>
                <a:spcPct val="117800"/>
              </a:lnSpc>
              <a:spcBef>
                <a:spcPts val="105"/>
              </a:spcBef>
            </a:pPr>
            <a:r>
              <a:rPr dirty="0" sz="1800" spc="-145">
                <a:latin typeface="Arial"/>
                <a:cs typeface="Arial"/>
              </a:rPr>
              <a:t>A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recent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study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published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u="sng" sz="1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Science</a:t>
            </a:r>
            <a:r>
              <a:rPr dirty="0" sz="1800" spc="114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by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u="sng" sz="1800" spc="-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Diana</a:t>
            </a:r>
            <a:r>
              <a:rPr dirty="0" u="sng" sz="1800" spc="9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spc="-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Laird</a:t>
            </a:r>
            <a:r>
              <a:rPr dirty="0" sz="1800" spc="10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her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BARI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team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presents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most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comprehensive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single-</a:t>
            </a:r>
            <a:r>
              <a:rPr dirty="0" sz="1800" spc="25">
                <a:latin typeface="Arial"/>
                <a:cs typeface="Arial"/>
              </a:rPr>
              <a:t>cell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atlas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aging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ovaries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229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humans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mice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date.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The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ovary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stands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out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fastest-</a:t>
            </a:r>
            <a:r>
              <a:rPr dirty="0" sz="1800" spc="-55">
                <a:latin typeface="Arial"/>
                <a:cs typeface="Arial"/>
              </a:rPr>
              <a:t>aging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organ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body: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humans, </a:t>
            </a:r>
            <a:r>
              <a:rPr dirty="0" sz="1800" spc="15">
                <a:latin typeface="Arial"/>
                <a:cs typeface="Arial"/>
              </a:rPr>
              <a:t>fertility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declines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markedly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earlier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than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functional</a:t>
            </a:r>
            <a:r>
              <a:rPr dirty="0" sz="1800" spc="-2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decline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other</a:t>
            </a:r>
            <a:r>
              <a:rPr dirty="0" sz="1800" spc="-254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organs,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individuals</a:t>
            </a:r>
            <a:r>
              <a:rPr dirty="0" sz="1800" spc="-27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who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become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pregnant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at</a:t>
            </a:r>
            <a:r>
              <a:rPr dirty="0" sz="1800" spc="-23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age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35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or</a:t>
            </a:r>
            <a:r>
              <a:rPr dirty="0" sz="1800" spc="-25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older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are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classified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as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being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advanced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maternal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age.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210">
                <a:latin typeface="Arial"/>
                <a:cs typeface="Arial"/>
              </a:rPr>
              <a:t>To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unravel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this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accelerated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process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identify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potential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mechanisms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for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future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interventions,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it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is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essential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determine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which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features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ovarian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biology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are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conserved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between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mice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–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premier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model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organism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–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humans,</a:t>
            </a:r>
            <a:r>
              <a:rPr dirty="0" sz="1800" spc="4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44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where</a:t>
            </a:r>
            <a:r>
              <a:rPr dirty="0" sz="1800" spc="45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key</a:t>
            </a:r>
            <a:r>
              <a:rPr dirty="0" sz="1800" spc="434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divergences</a:t>
            </a:r>
            <a:r>
              <a:rPr dirty="0" sz="1800" spc="42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occur.</a:t>
            </a:r>
            <a:r>
              <a:rPr dirty="0" sz="1800" spc="43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This</a:t>
            </a:r>
            <a:r>
              <a:rPr dirty="0" sz="1800" spc="42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work</a:t>
            </a:r>
            <a:r>
              <a:rPr dirty="0" sz="1800" spc="4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represents</a:t>
            </a:r>
            <a:r>
              <a:rPr dirty="0" sz="1800" spc="4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4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major</a:t>
            </a:r>
            <a:r>
              <a:rPr dirty="0" sz="1800" spc="44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advance</a:t>
            </a:r>
            <a:r>
              <a:rPr dirty="0" sz="1800" spc="45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reproductive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biology,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delivering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high-</a:t>
            </a:r>
            <a:r>
              <a:rPr dirty="0" sz="1800">
                <a:latin typeface="Arial"/>
                <a:cs typeface="Arial"/>
              </a:rPr>
              <a:t>resolution,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cross-species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insight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into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ovarian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aging.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90"/>
              </a:spcBef>
            </a:pPr>
            <a:r>
              <a:rPr dirty="0" sz="1800" spc="-95" b="1">
                <a:latin typeface="Arial"/>
                <a:cs typeface="Arial"/>
              </a:rPr>
              <a:t>The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90" b="1">
                <a:latin typeface="Arial"/>
                <a:cs typeface="Arial"/>
              </a:rPr>
              <a:t>ovary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coordinates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reproduction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with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notable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species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differences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7700"/>
              </a:lnSpc>
              <a:spcBef>
                <a:spcPts val="810"/>
              </a:spcBef>
            </a:pPr>
            <a:r>
              <a:rPr dirty="0" sz="1800" spc="-110">
                <a:latin typeface="Arial"/>
                <a:cs typeface="Arial"/>
              </a:rPr>
              <a:t>The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ovary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serves</a:t>
            </a:r>
            <a:r>
              <a:rPr dirty="0" sz="1800" spc="22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as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central</a:t>
            </a:r>
            <a:r>
              <a:rPr dirty="0" sz="1800" spc="2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regulator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female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reproduction,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orchestrating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dynamic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interactions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between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germline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cells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(oocytes)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surrounding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somatic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cells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generate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mature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oocytes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secrete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hormones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that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govern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fertility,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pregnancy,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aspects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50">
                <a:latin typeface="Arial"/>
                <a:cs typeface="Arial"/>
              </a:rPr>
              <a:t> aging.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In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both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humans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mice,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females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are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born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with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fixed,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non-</a:t>
            </a:r>
            <a:r>
              <a:rPr dirty="0" sz="1800" spc="-30">
                <a:latin typeface="Arial"/>
                <a:cs typeface="Arial"/>
              </a:rPr>
              <a:t>renewable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pool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immature</a:t>
            </a:r>
            <a:r>
              <a:rPr dirty="0" sz="1800" spc="-20">
                <a:latin typeface="Arial"/>
                <a:cs typeface="Arial"/>
              </a:rPr>
              <a:t> oocytes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that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become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encapsulated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by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somatic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cells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primordial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follicle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reserve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–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lifetime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supply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that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cannot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be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replenished.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Small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groups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of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these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resting/quiescent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primordial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follicles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activate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progress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through</a:t>
            </a:r>
            <a:endParaRPr sz="1800">
              <a:latin typeface="Arial"/>
              <a:cs typeface="Arial"/>
            </a:endParaRPr>
          </a:p>
          <a:p>
            <a:pPr algn="just" marL="12700" marR="5365115">
              <a:lnSpc>
                <a:spcPct val="1177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conserved</a:t>
            </a:r>
            <a:r>
              <a:rPr dirty="0" sz="1800" spc="180">
                <a:latin typeface="Arial"/>
                <a:cs typeface="Arial"/>
              </a:rPr>
              <a:t>   </a:t>
            </a:r>
            <a:r>
              <a:rPr dirty="0" sz="1800">
                <a:latin typeface="Arial"/>
                <a:cs typeface="Arial"/>
              </a:rPr>
              <a:t>developmental</a:t>
            </a:r>
            <a:r>
              <a:rPr dirty="0" sz="1800" spc="190">
                <a:latin typeface="Arial"/>
                <a:cs typeface="Arial"/>
              </a:rPr>
              <a:t>   </a:t>
            </a:r>
            <a:r>
              <a:rPr dirty="0" sz="1800" spc="-10">
                <a:latin typeface="Arial"/>
                <a:cs typeface="Arial"/>
              </a:rPr>
              <a:t>stages </a:t>
            </a:r>
            <a:r>
              <a:rPr dirty="0" sz="1800">
                <a:latin typeface="Arial"/>
                <a:cs typeface="Arial"/>
              </a:rPr>
              <a:t>(primary,</a:t>
            </a:r>
            <a:r>
              <a:rPr dirty="0" sz="1800" spc="7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secondary,</a:t>
            </a:r>
            <a:r>
              <a:rPr dirty="0" sz="1800" spc="8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tertiary/antral,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204">
                <a:latin typeface="Arial"/>
                <a:cs typeface="Arial"/>
              </a:rPr>
              <a:t>   </a:t>
            </a:r>
            <a:r>
              <a:rPr dirty="0" sz="1800" spc="-10">
                <a:latin typeface="Arial"/>
                <a:cs typeface="Arial"/>
              </a:rPr>
              <a:t>pre-</a:t>
            </a:r>
            <a:r>
              <a:rPr dirty="0" sz="1800">
                <a:latin typeface="Arial"/>
                <a:cs typeface="Arial"/>
              </a:rPr>
              <a:t>ovulatory).</a:t>
            </a:r>
            <a:r>
              <a:rPr dirty="0" sz="1800" spc="215">
                <a:latin typeface="Arial"/>
                <a:cs typeface="Arial"/>
              </a:rPr>
              <a:t>   </a:t>
            </a:r>
            <a:r>
              <a:rPr dirty="0" sz="1800">
                <a:latin typeface="Arial"/>
                <a:cs typeface="Arial"/>
              </a:rPr>
              <a:t>During</a:t>
            </a:r>
            <a:r>
              <a:rPr dirty="0" sz="1800" spc="220">
                <a:latin typeface="Arial"/>
                <a:cs typeface="Arial"/>
              </a:rPr>
              <a:t>   </a:t>
            </a:r>
            <a:r>
              <a:rPr dirty="0" sz="1800" spc="-20">
                <a:latin typeface="Arial"/>
                <a:cs typeface="Arial"/>
              </a:rPr>
              <a:t>this </a:t>
            </a:r>
            <a:r>
              <a:rPr dirty="0" sz="1800" spc="-30">
                <a:latin typeface="Arial"/>
                <a:cs typeface="Arial"/>
              </a:rPr>
              <a:t>progression,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supporting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somatic </a:t>
            </a:r>
            <a:r>
              <a:rPr dirty="0" sz="1800" spc="-10">
                <a:latin typeface="Arial"/>
                <a:cs typeface="Arial"/>
              </a:rPr>
              <a:t>cells (granulosa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theca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cells)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produce </a:t>
            </a:r>
            <a:r>
              <a:rPr dirty="0" sz="1800">
                <a:latin typeface="Arial"/>
                <a:cs typeface="Arial"/>
              </a:rPr>
              <a:t>hormones,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tertiary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stage onward,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process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predominantly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034" y="9777856"/>
            <a:ext cx="1195705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controlled culminating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0910" y="9777856"/>
            <a:ext cx="2566035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165" marR="5080" indent="-165100">
              <a:lnSpc>
                <a:spcPct val="118100"/>
              </a:lnSpc>
              <a:spcBef>
                <a:spcPts val="100"/>
              </a:spcBef>
              <a:tabLst>
                <a:tab pos="418465" algn="l"/>
                <a:tab pos="551180" algn="l"/>
                <a:tab pos="1478280" algn="l"/>
                <a:tab pos="1661160" algn="l"/>
                <a:tab pos="2225675" algn="l"/>
              </a:tabLst>
            </a:pPr>
            <a:r>
              <a:rPr dirty="0" sz="1800" spc="-25">
                <a:latin typeface="Arial"/>
                <a:cs typeface="Arial"/>
              </a:rPr>
              <a:t>by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systemic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hormones, </a:t>
            </a:r>
            <a:r>
              <a:rPr dirty="0" sz="1800" spc="-25">
                <a:latin typeface="Arial"/>
                <a:cs typeface="Arial"/>
              </a:rPr>
              <a:t>in</a:t>
            </a:r>
            <a:r>
              <a:rPr dirty="0" sz="1800">
                <a:latin typeface="Arial"/>
                <a:cs typeface="Arial"/>
              </a:rPr>
              <a:t>		</a:t>
            </a:r>
            <a:r>
              <a:rPr dirty="0" sz="1800" spc="-10">
                <a:latin typeface="Arial"/>
                <a:cs typeface="Arial"/>
              </a:rPr>
              <a:t>ovulation</a:t>
            </a:r>
            <a:r>
              <a:rPr dirty="0" sz="1800">
                <a:latin typeface="Arial"/>
                <a:cs typeface="Arial"/>
              </a:rPr>
              <a:t>		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5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034" y="10425810"/>
            <a:ext cx="3749040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  <a:tabLst>
                <a:tab pos="1115695" algn="l"/>
                <a:tab pos="1439545" algn="l"/>
                <a:tab pos="2708275" algn="l"/>
                <a:tab pos="3539490" algn="l"/>
              </a:tabLst>
            </a:pPr>
            <a:r>
              <a:rPr dirty="0" sz="1800" spc="-10">
                <a:latin typeface="Arial"/>
                <a:cs typeface="Arial"/>
              </a:rPr>
              <a:t>formation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5">
                <a:latin typeface="Arial"/>
                <a:cs typeface="Arial"/>
              </a:rPr>
              <a:t>of</a:t>
            </a:r>
            <a:r>
              <a:rPr dirty="0" sz="1800">
                <a:latin typeface="Arial"/>
                <a:cs typeface="Arial"/>
              </a:rPr>
              <a:t>	the</a:t>
            </a:r>
            <a:r>
              <a:rPr dirty="0" sz="1800" spc="1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corpus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luteum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 spc="-10">
                <a:latin typeface="Arial"/>
                <a:cs typeface="Arial"/>
              </a:rPr>
              <a:t>support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early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pregnancy.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034" y="11175238"/>
            <a:ext cx="9121775" cy="2935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7800"/>
              </a:lnSpc>
              <a:spcBef>
                <a:spcPts val="105"/>
              </a:spcBef>
            </a:pPr>
            <a:r>
              <a:rPr dirty="0" sz="1800" spc="-20">
                <a:latin typeface="Arial"/>
                <a:cs typeface="Arial"/>
              </a:rPr>
              <a:t>While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cellular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molecular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basics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folliculogenesis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are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remarkably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similar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across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species,</a:t>
            </a:r>
            <a:r>
              <a:rPr dirty="0" sz="1800" spc="59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important</a:t>
            </a:r>
            <a:r>
              <a:rPr dirty="0" sz="1800" spc="610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functional</a:t>
            </a:r>
            <a:r>
              <a:rPr dirty="0" sz="1800" spc="57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differences</a:t>
            </a:r>
            <a:r>
              <a:rPr dirty="0" sz="1800" spc="5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exist:</a:t>
            </a:r>
            <a:r>
              <a:rPr dirty="0" sz="1800" spc="63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humans</a:t>
            </a:r>
            <a:r>
              <a:rPr dirty="0" sz="1800" spc="5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are</a:t>
            </a:r>
            <a:r>
              <a:rPr dirty="0" sz="1800" spc="5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typically</a:t>
            </a:r>
            <a:r>
              <a:rPr dirty="0" sz="1800" spc="580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mono-</a:t>
            </a:r>
            <a:r>
              <a:rPr dirty="0" sz="1800" spc="-15">
                <a:latin typeface="Arial"/>
                <a:cs typeface="Arial"/>
              </a:rPr>
              <a:t>ovulatory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(releasing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one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egg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per</a:t>
            </a:r>
            <a:r>
              <a:rPr dirty="0" sz="1800" spc="-204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cycle,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leading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single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pregnancies),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whereas</a:t>
            </a:r>
            <a:r>
              <a:rPr dirty="0" sz="1800" spc="-229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mice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are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multi-</a:t>
            </a:r>
            <a:r>
              <a:rPr dirty="0" sz="1800" spc="-15">
                <a:latin typeface="Arial"/>
                <a:cs typeface="Arial"/>
              </a:rPr>
              <a:t>ovulatory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(releasing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multiple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eggs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producing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litters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2-</a:t>
            </a:r>
            <a:r>
              <a:rPr dirty="0" sz="1800" spc="-50">
                <a:latin typeface="Arial"/>
                <a:cs typeface="Arial"/>
              </a:rPr>
              <a:t>12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pups).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In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women,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reproductive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capacity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drops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noticeably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after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age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35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average,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with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menopause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arriving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around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age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50,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when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menstrual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cycles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cease.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Mice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do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not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experience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true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menopause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but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mirror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key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aspects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reproductive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aging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 spc="-50">
                <a:latin typeface="Arial"/>
                <a:cs typeface="Arial"/>
              </a:rPr>
              <a:t> a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much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faster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timeline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–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mice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at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2-</a:t>
            </a:r>
            <a:r>
              <a:rPr dirty="0" sz="1800" spc="-40">
                <a:latin typeface="Arial"/>
                <a:cs typeface="Arial"/>
              </a:rPr>
              <a:t>4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months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resemble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women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their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early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20s,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while </a:t>
            </a:r>
            <a:r>
              <a:rPr dirty="0" sz="1800" spc="-10">
                <a:latin typeface="Arial"/>
                <a:cs typeface="Arial"/>
              </a:rPr>
              <a:t>those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at </a:t>
            </a:r>
            <a:r>
              <a:rPr dirty="0" sz="1800" spc="-60">
                <a:latin typeface="Arial"/>
                <a:cs typeface="Arial"/>
              </a:rPr>
              <a:t>9-</a:t>
            </a:r>
            <a:r>
              <a:rPr dirty="0" sz="1800" spc="-50">
                <a:latin typeface="Arial"/>
                <a:cs typeface="Arial"/>
              </a:rPr>
              <a:t>12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months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model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ovarian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aging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late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30s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mid-</a:t>
            </a:r>
            <a:r>
              <a:rPr dirty="0" sz="1800" spc="-40">
                <a:latin typeface="Arial"/>
                <a:cs typeface="Arial"/>
              </a:rPr>
              <a:t>40s.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This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accelerated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pattern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makes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mice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exceptionally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valuable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models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for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studying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6175" y="436244"/>
            <a:ext cx="1651000" cy="95758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646295" y="7399146"/>
            <a:ext cx="5250815" cy="3503295"/>
            <a:chOff x="4646295" y="7399146"/>
            <a:chExt cx="5250815" cy="350329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8172" y="7399146"/>
              <a:ext cx="5218557" cy="28312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46295" y="10205910"/>
              <a:ext cx="5250815" cy="696595"/>
            </a:xfrm>
            <a:custGeom>
              <a:avLst/>
              <a:gdLst/>
              <a:ahLst/>
              <a:cxnLst/>
              <a:rect l="l" t="t" r="r" b="b"/>
              <a:pathLst>
                <a:path w="5250815" h="696595">
                  <a:moveTo>
                    <a:pt x="5250814" y="0"/>
                  </a:moveTo>
                  <a:lnTo>
                    <a:pt x="0" y="0"/>
                  </a:lnTo>
                  <a:lnTo>
                    <a:pt x="0" y="696531"/>
                  </a:lnTo>
                  <a:lnTo>
                    <a:pt x="5250814" y="696531"/>
                  </a:lnTo>
                  <a:lnTo>
                    <a:pt x="5250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733671" y="10207625"/>
            <a:ext cx="5092065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mouse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ovary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(left)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fragment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 human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ovary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(right). </a:t>
            </a:r>
            <a:r>
              <a:rPr dirty="0" sz="1200" spc="-10">
                <a:latin typeface="Arial"/>
                <a:cs typeface="Arial"/>
              </a:rPr>
              <a:t>Sympathetic </a:t>
            </a:r>
            <a:r>
              <a:rPr dirty="0" sz="1200">
                <a:latin typeface="Arial"/>
                <a:cs typeface="Arial"/>
              </a:rPr>
              <a:t>nerves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(white)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grow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alongside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eggs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(green).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large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growing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follicle </a:t>
            </a:r>
            <a:r>
              <a:rPr dirty="0" sz="1200">
                <a:latin typeface="Arial"/>
                <a:cs typeface="Arial"/>
              </a:rPr>
              <a:t>containing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</a:t>
            </a:r>
            <a:r>
              <a:rPr dirty="0" sz="1200" spc="-135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egg</a:t>
            </a:r>
            <a:r>
              <a:rPr dirty="0" sz="1200" spc="-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shown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magenta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on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right.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034" y="325501"/>
            <a:ext cx="9118600" cy="378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0160">
              <a:lnSpc>
                <a:spcPct val="1181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human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fertility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ovarian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aging,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though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challenges</a:t>
            </a:r>
            <a:r>
              <a:rPr dirty="0" sz="1800" spc="-85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remain</a:t>
            </a:r>
            <a:r>
              <a:rPr dirty="0" sz="1800" spc="-5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in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directly</a:t>
            </a:r>
            <a:r>
              <a:rPr dirty="0" sz="1800" spc="-75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comparing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single-cell </a:t>
            </a:r>
            <a:r>
              <a:rPr dirty="0" sz="1800" spc="-215" i="1">
                <a:latin typeface="Arial"/>
                <a:cs typeface="Arial"/>
              </a:rPr>
              <a:t>RNA</a:t>
            </a:r>
            <a:r>
              <a:rPr dirty="0" sz="1800" spc="90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sequencing</a:t>
            </a:r>
            <a:r>
              <a:rPr dirty="0" sz="1800" spc="-100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data</a:t>
            </a:r>
            <a:r>
              <a:rPr dirty="0" sz="1800" spc="-100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across</a:t>
            </a:r>
            <a:r>
              <a:rPr dirty="0" sz="1800" spc="-100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species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due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to </a:t>
            </a:r>
            <a:r>
              <a:rPr dirty="0" sz="1800" spc="-20" i="1">
                <a:latin typeface="Arial"/>
                <a:cs typeface="Arial"/>
              </a:rPr>
              <a:t>differences</a:t>
            </a:r>
            <a:r>
              <a:rPr dirty="0" sz="1800" spc="-9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in cell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type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annotations,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particularly </a:t>
            </a:r>
            <a:r>
              <a:rPr dirty="0" sz="1800" spc="-90" i="1">
                <a:latin typeface="Arial"/>
                <a:cs typeface="Arial"/>
              </a:rPr>
              <a:t>in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the</a:t>
            </a:r>
            <a:r>
              <a:rPr dirty="0" sz="1800" spc="-105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supportive</a:t>
            </a:r>
            <a:r>
              <a:rPr dirty="0" sz="1800" spc="-60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microenvironment</a:t>
            </a:r>
            <a:r>
              <a:rPr dirty="0" sz="1800" spc="-10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around</a:t>
            </a:r>
            <a:r>
              <a:rPr dirty="0" sz="1800" spc="-9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follicles.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Bridging </a:t>
            </a:r>
            <a:r>
              <a:rPr dirty="0" sz="1800" spc="-50">
                <a:latin typeface="Arial"/>
                <a:cs typeface="Arial"/>
              </a:rPr>
              <a:t>these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gaps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could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accelerate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translation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mouse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findings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into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therapies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preserving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fertility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and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ovarian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health.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90"/>
              </a:spcBef>
            </a:pPr>
            <a:r>
              <a:rPr dirty="0" sz="1800" spc="-30" b="1">
                <a:latin typeface="Arial"/>
                <a:cs typeface="Arial"/>
              </a:rPr>
              <a:t>Distinct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spatial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organization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of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the</a:t>
            </a:r>
            <a:r>
              <a:rPr dirty="0" sz="1800" spc="-120" b="1">
                <a:latin typeface="Arial"/>
                <a:cs typeface="Arial"/>
              </a:rPr>
              <a:t> </a:t>
            </a:r>
            <a:r>
              <a:rPr dirty="0" sz="1800" spc="-100" b="1">
                <a:latin typeface="Arial"/>
                <a:cs typeface="Arial"/>
              </a:rPr>
              <a:t>aging</a:t>
            </a:r>
            <a:r>
              <a:rPr dirty="0" sz="1800" spc="-145" b="1">
                <a:latin typeface="Arial"/>
                <a:cs typeface="Arial"/>
              </a:rPr>
              <a:t> </a:t>
            </a:r>
            <a:r>
              <a:rPr dirty="0" sz="1800" spc="-90" b="1">
                <a:latin typeface="Arial"/>
                <a:cs typeface="Arial"/>
              </a:rPr>
              <a:t>ovary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in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mice</a:t>
            </a:r>
            <a:r>
              <a:rPr dirty="0" sz="1800" spc="-12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and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humans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7600"/>
              </a:lnSpc>
              <a:spcBef>
                <a:spcPts val="810"/>
              </a:spcBef>
            </a:pPr>
            <a:r>
              <a:rPr dirty="0" sz="1800" spc="-395">
                <a:latin typeface="Arial"/>
                <a:cs typeface="Arial"/>
              </a:rPr>
              <a:t>To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enable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three-dimensional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mapping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asynchronous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folliculogenesis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intact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ovaries,</a:t>
            </a:r>
            <a:r>
              <a:rPr dirty="0" sz="1800" spc="-25">
                <a:latin typeface="Arial"/>
                <a:cs typeface="Arial"/>
              </a:rPr>
              <a:t> the </a:t>
            </a:r>
            <a:r>
              <a:rPr dirty="0" sz="1800">
                <a:latin typeface="Arial"/>
                <a:cs typeface="Arial"/>
              </a:rPr>
              <a:t>team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developed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custom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whole-</a:t>
            </a:r>
            <a:r>
              <a:rPr dirty="0" sz="1800">
                <a:latin typeface="Arial"/>
                <a:cs typeface="Arial"/>
              </a:rPr>
              <a:t>mount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immunostaining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tissue-</a:t>
            </a:r>
            <a:r>
              <a:rPr dirty="0" sz="1800" spc="-10">
                <a:latin typeface="Arial"/>
                <a:cs typeface="Arial"/>
              </a:rPr>
              <a:t>clearing </a:t>
            </a:r>
            <a:r>
              <a:rPr dirty="0" sz="1800">
                <a:latin typeface="Arial"/>
                <a:cs typeface="Arial"/>
              </a:rPr>
              <a:t>protocol.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This </a:t>
            </a:r>
            <a:r>
              <a:rPr dirty="0" sz="1800">
                <a:latin typeface="Arial"/>
                <a:cs typeface="Arial"/>
              </a:rPr>
              <a:t>innovative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approach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allowed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detailed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analysis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follicle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dynamics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mice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aged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12 </a:t>
            </a: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(corresponding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human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reproductive</a:t>
            </a:r>
            <a:r>
              <a:rPr dirty="0" sz="1800" spc="-70">
                <a:latin typeface="Arial"/>
                <a:cs typeface="Arial"/>
              </a:rPr>
              <a:t> stages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early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20s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mid-</a:t>
            </a:r>
            <a:r>
              <a:rPr dirty="0" sz="1800" spc="-70">
                <a:latin typeface="Arial"/>
                <a:cs typeface="Arial"/>
              </a:rPr>
              <a:t>40s)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large </a:t>
            </a:r>
            <a:r>
              <a:rPr dirty="0" sz="1800">
                <a:latin typeface="Arial"/>
                <a:cs typeface="Arial"/>
              </a:rPr>
              <a:t>pieces</a:t>
            </a:r>
            <a:r>
              <a:rPr dirty="0" sz="1800" spc="10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114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human</a:t>
            </a:r>
            <a:r>
              <a:rPr dirty="0" sz="1800" spc="114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ovaries</a:t>
            </a:r>
            <a:r>
              <a:rPr dirty="0" sz="1800" spc="12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12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young</a:t>
            </a:r>
            <a:r>
              <a:rPr dirty="0" sz="1800" spc="10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11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advanced</a:t>
            </a:r>
            <a:r>
              <a:rPr dirty="0" sz="1800" spc="11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reproductive</a:t>
            </a:r>
            <a:r>
              <a:rPr dirty="0" sz="1800" spc="114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age</a:t>
            </a:r>
            <a:r>
              <a:rPr dirty="0" sz="1800" spc="114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donors.</a:t>
            </a:r>
            <a:r>
              <a:rPr dirty="0" sz="1800" spc="110">
                <a:latin typeface="Arial"/>
                <a:cs typeface="Arial"/>
              </a:rPr>
              <a:t> 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mice,</a:t>
            </a:r>
            <a:r>
              <a:rPr dirty="0" sz="1800" spc="2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primordial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follicle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numbers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declined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gradually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until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around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9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months,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followed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9844" y="4086225"/>
            <a:ext cx="853440" cy="99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steeper months. follicle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6595" y="4135755"/>
            <a:ext cx="1323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320" algn="l"/>
                <a:tab pos="1067435" algn="l"/>
              </a:tabLst>
            </a:pPr>
            <a:r>
              <a:rPr dirty="0" sz="1800" spc="-20">
                <a:latin typeface="Arial"/>
                <a:cs typeface="Arial"/>
              </a:rPr>
              <a:t>drop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5">
                <a:latin typeface="Arial"/>
                <a:cs typeface="Arial"/>
              </a:rPr>
              <a:t>by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5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5517" y="4409694"/>
            <a:ext cx="912494" cy="997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71120">
              <a:lnSpc>
                <a:spcPct val="118100"/>
              </a:lnSpc>
              <a:spcBef>
                <a:spcPts val="100"/>
              </a:spcBef>
            </a:pPr>
            <a:r>
              <a:rPr dirty="0" sz="1800" spc="-45">
                <a:latin typeface="Arial"/>
                <a:cs typeface="Arial"/>
              </a:rPr>
              <a:t>Growing </a:t>
            </a:r>
            <a:r>
              <a:rPr dirty="0" sz="1800" spc="-10">
                <a:latin typeface="Arial"/>
                <a:cs typeface="Arial"/>
              </a:rPr>
              <a:t>counts </a:t>
            </a:r>
            <a:r>
              <a:rPr dirty="0" sz="1800" spc="-25">
                <a:latin typeface="Arial"/>
                <a:cs typeface="Arial"/>
              </a:rPr>
              <a:t>relatively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9844" y="5107558"/>
            <a:ext cx="972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remained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3344" y="5431790"/>
            <a:ext cx="2192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stable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until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6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13344" y="5699760"/>
            <a:ext cx="2199640" cy="67310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  <a:tabLst>
                <a:tab pos="1282700" algn="l"/>
              </a:tabLst>
            </a:pPr>
            <a:r>
              <a:rPr dirty="0" sz="1800" spc="-10">
                <a:latin typeface="Arial"/>
                <a:cs typeface="Arial"/>
              </a:rPr>
              <a:t>before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declining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1372235" algn="l"/>
                <a:tab pos="2051685" algn="l"/>
              </a:tabLst>
            </a:pPr>
            <a:r>
              <a:rPr dirty="0" sz="1800" spc="-10">
                <a:latin typeface="Arial"/>
                <a:cs typeface="Arial"/>
              </a:rPr>
              <a:t>markedly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5">
                <a:latin typeface="Arial"/>
                <a:cs typeface="Arial"/>
              </a:rPr>
              <a:t>by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5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034" y="6347713"/>
            <a:ext cx="9119870" cy="77698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0795">
              <a:lnSpc>
                <a:spcPct val="118100"/>
              </a:lnSpc>
              <a:spcBef>
                <a:spcPts val="100"/>
              </a:spcBef>
            </a:pPr>
            <a:r>
              <a:rPr dirty="0" sz="1800" spc="10">
                <a:latin typeface="Arial"/>
                <a:cs typeface="Arial"/>
              </a:rPr>
              <a:t>months,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while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secondary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follicle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loss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was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detectable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early</a:t>
            </a:r>
            <a:r>
              <a:rPr dirty="0" sz="1800" spc="-20">
                <a:latin typeface="Arial"/>
                <a:cs typeface="Arial"/>
              </a:rPr>
              <a:t> as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4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months.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Oocyte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density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began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decreasing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around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4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months,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dying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follicles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remained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similar</a:t>
            </a:r>
            <a:r>
              <a:rPr dirty="0" sz="1800" spc="-204">
                <a:latin typeface="Arial"/>
                <a:cs typeface="Arial"/>
              </a:rPr>
              <a:t> </a:t>
            </a:r>
            <a:r>
              <a:rPr dirty="0" sz="1800" spc="35">
                <a:latin typeface="Arial"/>
                <a:cs typeface="Arial"/>
              </a:rPr>
              <a:t>until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12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months,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total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follicle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numbers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held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steady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35">
                <a:latin typeface="Arial"/>
                <a:cs typeface="Arial"/>
              </a:rPr>
              <a:t>until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9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months,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indicating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breakdown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follicular</a:t>
            </a:r>
            <a:r>
              <a:rPr dirty="0" sz="1800" spc="-1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homeostasis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around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9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months.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17800"/>
              </a:lnSpc>
              <a:spcBef>
                <a:spcPts val="805"/>
              </a:spcBef>
            </a:pPr>
            <a:r>
              <a:rPr dirty="0" sz="1800" spc="-90">
                <a:latin typeface="Arial"/>
                <a:cs typeface="Arial"/>
              </a:rPr>
              <a:t>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humans,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age-</a:t>
            </a:r>
            <a:r>
              <a:rPr dirty="0" sz="1800" spc="-20">
                <a:latin typeface="Arial"/>
                <a:cs typeface="Arial"/>
              </a:rPr>
              <a:t>related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oocyte </a:t>
            </a:r>
            <a:r>
              <a:rPr dirty="0" sz="1800" spc="-40">
                <a:latin typeface="Arial"/>
                <a:cs typeface="Arial"/>
              </a:rPr>
              <a:t>loss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reduced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relative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oocyte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density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paralleled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mouse </a:t>
            </a:r>
            <a:r>
              <a:rPr dirty="0" sz="1800">
                <a:latin typeface="Arial"/>
                <a:cs typeface="Arial"/>
              </a:rPr>
              <a:t>patterns,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yet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spatial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architecture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diverged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sharply.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Mouse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ovaries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maintained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fairly uniform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distribution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of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oocytes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throughout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the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tissue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all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ages,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whereas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aging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human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ovaries developed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isolated,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oocyte-</a:t>
            </a:r>
            <a:r>
              <a:rPr dirty="0" sz="1800">
                <a:latin typeface="Arial"/>
                <a:cs typeface="Arial"/>
              </a:rPr>
              <a:t>rich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cortical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“pockets”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separated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large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follicle-free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regions. </a:t>
            </a:r>
            <a:r>
              <a:rPr dirty="0" sz="1800" spc="-95">
                <a:latin typeface="Arial"/>
                <a:cs typeface="Arial"/>
              </a:rPr>
              <a:t>These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pockets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became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relatively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smaller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advancing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age,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highlighting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shared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features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reproductive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aging,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such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oocyte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depletion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density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reduction,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species-</a:t>
            </a:r>
            <a:r>
              <a:rPr dirty="0" sz="1800" spc="-10">
                <a:latin typeface="Arial"/>
                <a:cs typeface="Arial"/>
              </a:rPr>
              <a:t>specific </a:t>
            </a:r>
            <a:r>
              <a:rPr dirty="0" sz="1800" spc="-30">
                <a:latin typeface="Arial"/>
                <a:cs typeface="Arial"/>
              </a:rPr>
              <a:t>differences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in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follicle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distribution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may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influence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how </a:t>
            </a:r>
            <a:r>
              <a:rPr dirty="0" sz="1800" spc="-55">
                <a:latin typeface="Arial"/>
                <a:cs typeface="Arial"/>
              </a:rPr>
              <a:t>ovarian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reserve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maintained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or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lost </a:t>
            </a:r>
            <a:r>
              <a:rPr dirty="0" sz="1800" spc="-50">
                <a:latin typeface="Arial"/>
                <a:cs typeface="Arial"/>
              </a:rPr>
              <a:t>over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90"/>
              </a:spcBef>
            </a:pPr>
            <a:r>
              <a:rPr dirty="0" sz="1800" spc="-195" b="1">
                <a:latin typeface="Arial"/>
                <a:cs typeface="Arial"/>
              </a:rPr>
              <a:t>A</a:t>
            </a:r>
            <a:r>
              <a:rPr dirty="0" sz="1800" spc="-135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cross-</a:t>
            </a:r>
            <a:r>
              <a:rPr dirty="0" sz="1800" spc="-40" b="1">
                <a:latin typeface="Arial"/>
                <a:cs typeface="Arial"/>
              </a:rPr>
              <a:t>species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comparison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of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the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ovarian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cell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subtypes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7900"/>
              </a:lnSpc>
              <a:spcBef>
                <a:spcPts val="805"/>
              </a:spcBef>
            </a:pPr>
            <a:r>
              <a:rPr dirty="0" sz="1800" spc="-55">
                <a:latin typeface="Arial"/>
                <a:cs typeface="Arial"/>
              </a:rPr>
              <a:t>Using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single-</a:t>
            </a:r>
            <a:r>
              <a:rPr dirty="0" sz="1800" spc="25">
                <a:latin typeface="Arial"/>
                <a:cs typeface="Arial"/>
              </a:rPr>
              <a:t>cell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RNA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sequencing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(scRNA-</a:t>
            </a:r>
            <a:r>
              <a:rPr dirty="0" sz="1800" spc="-35">
                <a:latin typeface="Arial"/>
                <a:cs typeface="Arial"/>
              </a:rPr>
              <a:t>seq),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Laird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team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performed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high-</a:t>
            </a:r>
            <a:r>
              <a:rPr dirty="0" sz="1800">
                <a:latin typeface="Arial"/>
                <a:cs typeface="Arial"/>
              </a:rPr>
              <a:t>resolution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subclustering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identify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distinct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subtypes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within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major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ovarian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cell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populations,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including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granulosa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(egg-</a:t>
            </a:r>
            <a:r>
              <a:rPr dirty="0" sz="1800" spc="-10">
                <a:latin typeface="Arial"/>
                <a:cs typeface="Arial"/>
              </a:rPr>
              <a:t>supporting),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luteal,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immune,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theca,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fibroblast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(structural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support),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epithelial,</a:t>
            </a:r>
            <a:r>
              <a:rPr dirty="0" sz="1800" spc="10">
                <a:latin typeface="Arial"/>
                <a:cs typeface="Arial"/>
              </a:rPr>
              <a:t> smooth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muscle,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pericyte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(vascular),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endothelial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(vessel),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glial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cells.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While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subtypes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granulosa,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fibroblast,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endothelial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compartments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were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largely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conserved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across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species,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clear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divergences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emerged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theca,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pericyte,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epithelial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populations,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likely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reflecting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differences</a:t>
            </a:r>
            <a:r>
              <a:rPr dirty="0" sz="1800" spc="27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32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ovary</a:t>
            </a:r>
            <a:r>
              <a:rPr dirty="0" sz="1800" spc="2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size,</a:t>
            </a:r>
            <a:r>
              <a:rPr dirty="0" sz="1800" spc="280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follicle</a:t>
            </a:r>
            <a:r>
              <a:rPr dirty="0" sz="1800" spc="2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density,</a:t>
            </a:r>
            <a:r>
              <a:rPr dirty="0" sz="1800" spc="28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28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overall</a:t>
            </a:r>
            <a:r>
              <a:rPr dirty="0" sz="1800" spc="32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structure.</a:t>
            </a:r>
            <a:r>
              <a:rPr dirty="0" sz="1800" spc="2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Notably,</a:t>
            </a:r>
            <a:r>
              <a:rPr dirty="0" sz="1800" spc="34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granulosa</a:t>
            </a:r>
            <a:r>
              <a:rPr dirty="0" sz="1800" spc="34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cells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comprised</a:t>
            </a:r>
            <a:r>
              <a:rPr dirty="0" sz="1800" spc="2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four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shared</a:t>
            </a:r>
            <a:r>
              <a:rPr dirty="0" sz="1800" spc="2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subtypes,</a:t>
            </a:r>
            <a:r>
              <a:rPr dirty="0" sz="1800" spc="280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with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fifth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mouse-</a:t>
            </a:r>
            <a:r>
              <a:rPr dirty="0" sz="1800" spc="5">
                <a:latin typeface="Arial"/>
                <a:cs typeface="Arial"/>
              </a:rPr>
              <a:t>specific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subtype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marked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by</a:t>
            </a:r>
            <a:r>
              <a:rPr dirty="0" sz="1800" spc="2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growth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hormone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receptor.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Further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analysis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suggested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this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group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represents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temporary,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hormonally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responsive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maturation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state.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369" y="4300346"/>
            <a:ext cx="6764020" cy="1371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9635" y="5754370"/>
            <a:ext cx="6633209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dirty="0" sz="1200" spc="-65">
                <a:latin typeface="Arial"/>
                <a:cs typeface="Arial"/>
              </a:rPr>
              <a:t>An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age-</a:t>
            </a:r>
            <a:r>
              <a:rPr dirty="0" sz="1200" spc="-20">
                <a:latin typeface="Arial"/>
                <a:cs typeface="Arial"/>
              </a:rPr>
              <a:t>dependent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decline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number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eggs</a:t>
            </a:r>
            <a:r>
              <a:rPr dirty="0" sz="1200" spc="-40">
                <a:latin typeface="Arial"/>
                <a:cs typeface="Arial"/>
              </a:rPr>
              <a:t> (green)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and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subset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growing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follicles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(magenta) </a:t>
            </a:r>
            <a:r>
              <a:rPr dirty="0" sz="1200">
                <a:latin typeface="Arial"/>
                <a:cs typeface="Arial"/>
              </a:rPr>
              <a:t>quantified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entire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ovary,</a:t>
            </a:r>
            <a:r>
              <a:rPr dirty="0" sz="1200" spc="-1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shown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mouse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2</a:t>
            </a:r>
            <a:r>
              <a:rPr dirty="0" sz="1200" spc="-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months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(left)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and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12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months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age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(right).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034" y="325501"/>
            <a:ext cx="9124315" cy="6371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7800"/>
              </a:lnSpc>
              <a:spcBef>
                <a:spcPts val="105"/>
              </a:spcBef>
            </a:pPr>
            <a:r>
              <a:rPr dirty="0" sz="1800">
                <a:latin typeface="Arial"/>
                <a:cs typeface="Arial"/>
              </a:rPr>
              <a:t>Immune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revealed </a:t>
            </a:r>
            <a:r>
              <a:rPr dirty="0" sz="1800" spc="-10">
                <a:latin typeface="Arial"/>
                <a:cs typeface="Arial"/>
              </a:rPr>
              <a:t>shared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subtypes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(like</a:t>
            </a:r>
            <a:r>
              <a:rPr dirty="0" sz="1800" spc="-20">
                <a:latin typeface="Arial"/>
                <a:cs typeface="Arial"/>
              </a:rPr>
              <a:t> macrophages,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neutrophils,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certain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T </a:t>
            </a:r>
            <a:r>
              <a:rPr dirty="0" sz="1800">
                <a:latin typeface="Arial"/>
                <a:cs typeface="Arial"/>
              </a:rPr>
              <a:t>cells)</a:t>
            </a:r>
            <a:r>
              <a:rPr dirty="0" sz="1800" spc="3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alongside</a:t>
            </a:r>
            <a:r>
              <a:rPr dirty="0" sz="1800" spc="3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mouse-</a:t>
            </a:r>
            <a:r>
              <a:rPr dirty="0" sz="1800">
                <a:latin typeface="Arial"/>
                <a:cs typeface="Arial"/>
              </a:rPr>
              <a:t>exclusive</a:t>
            </a:r>
            <a:r>
              <a:rPr dirty="0" sz="1800" spc="3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ones</a:t>
            </a:r>
            <a:r>
              <a:rPr dirty="0" sz="1800" spc="3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(such</a:t>
            </a:r>
            <a:r>
              <a:rPr dirty="0" sz="1800" spc="3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</a:t>
            </a:r>
            <a:r>
              <a:rPr dirty="0" sz="1800" spc="3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natural</a:t>
            </a:r>
            <a:r>
              <a:rPr dirty="0" sz="1800" spc="2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killer</a:t>
            </a:r>
            <a:r>
              <a:rPr dirty="0" sz="1800" spc="3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cells</a:t>
            </a:r>
            <a:r>
              <a:rPr dirty="0" sz="1800" spc="3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3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specific</a:t>
            </a:r>
            <a:r>
              <a:rPr dirty="0" sz="1800" spc="3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30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cell </a:t>
            </a:r>
            <a:r>
              <a:rPr dirty="0" sz="1800">
                <a:latin typeface="Arial"/>
                <a:cs typeface="Arial"/>
              </a:rPr>
              <a:t>varieties),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possibly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reflecting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differences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immune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balance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between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species.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Theca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fibroblast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subtypes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supported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follicle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growth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structure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displayed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species-</a:t>
            </a:r>
            <a:r>
              <a:rPr dirty="0" sz="1800" spc="-10">
                <a:latin typeface="Arial"/>
                <a:cs typeface="Arial"/>
              </a:rPr>
              <a:t>specific </a:t>
            </a:r>
            <a:r>
              <a:rPr dirty="0" sz="1800">
                <a:latin typeface="Arial"/>
                <a:cs typeface="Arial"/>
              </a:rPr>
              <a:t>functions,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including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unique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roles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immune</a:t>
            </a:r>
            <a:r>
              <a:rPr dirty="0" sz="1800" spc="2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signaling,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tissue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remodeling,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hormone </a:t>
            </a:r>
            <a:r>
              <a:rPr dirty="0" sz="1800">
                <a:latin typeface="Arial"/>
                <a:cs typeface="Arial"/>
              </a:rPr>
              <a:t>metabolism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mice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versus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humans.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Vascular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(endothelial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pericytes)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showed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both </a:t>
            </a:r>
            <a:r>
              <a:rPr dirty="0" sz="1800">
                <a:latin typeface="Arial"/>
                <a:cs typeface="Arial"/>
              </a:rPr>
              <a:t>conserved pathways for follicle development and some specialized features, like </a:t>
            </a:r>
            <a:r>
              <a:rPr dirty="0" sz="1800" spc="-10">
                <a:latin typeface="Arial"/>
                <a:cs typeface="Arial"/>
              </a:rPr>
              <a:t>nerve-</a:t>
            </a:r>
            <a:r>
              <a:rPr dirty="0" sz="1800">
                <a:latin typeface="Arial"/>
                <a:cs typeface="Arial"/>
              </a:rPr>
              <a:t>related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growth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certain</a:t>
            </a:r>
            <a:r>
              <a:rPr dirty="0" sz="1800" spc="1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groups.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Mouse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epithelial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cells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were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homogenous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while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 </a:t>
            </a:r>
            <a:r>
              <a:rPr dirty="0" sz="1800">
                <a:latin typeface="Arial"/>
                <a:cs typeface="Arial"/>
              </a:rPr>
              <a:t>epithelial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cells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showed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transcriptional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diversity.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Luteal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(post-ovulation)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subtypes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were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not </a:t>
            </a:r>
            <a:r>
              <a:rPr dirty="0" sz="1800" spc="-10">
                <a:latin typeface="Arial"/>
                <a:cs typeface="Arial"/>
              </a:rPr>
              <a:t>compared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directly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due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inability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capture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them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samples.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90"/>
              </a:spcBef>
            </a:pPr>
            <a:r>
              <a:rPr dirty="0" sz="1800" spc="-70" b="1">
                <a:latin typeface="Arial"/>
                <a:cs typeface="Arial"/>
              </a:rPr>
              <a:t>Conserved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sympathetic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nerves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and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glia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shape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folliculogenesis</a:t>
            </a:r>
            <a:r>
              <a:rPr dirty="0" sz="1800" spc="-13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and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aging</a:t>
            </a:r>
            <a:endParaRPr sz="1800">
              <a:latin typeface="Arial"/>
              <a:cs typeface="Arial"/>
            </a:endParaRPr>
          </a:p>
          <a:p>
            <a:pPr algn="just" marL="12700" marR="5641975">
              <a:lnSpc>
                <a:spcPct val="117800"/>
              </a:lnSpc>
              <a:spcBef>
                <a:spcPts val="810"/>
              </a:spcBef>
            </a:pPr>
            <a:r>
              <a:rPr dirty="0" sz="1800">
                <a:latin typeface="Arial"/>
                <a:cs typeface="Arial"/>
              </a:rPr>
              <a:t>Although</a:t>
            </a:r>
            <a:r>
              <a:rPr dirty="0" sz="1800" spc="4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peripheral</a:t>
            </a:r>
            <a:r>
              <a:rPr dirty="0" sz="1800" spc="43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nerves</a:t>
            </a:r>
            <a:r>
              <a:rPr dirty="0" sz="1800" spc="434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have </a:t>
            </a:r>
            <a:r>
              <a:rPr dirty="0" sz="1800" spc="-65">
                <a:latin typeface="Arial"/>
                <a:cs typeface="Arial"/>
              </a:rPr>
              <a:t>long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been </a:t>
            </a:r>
            <a:r>
              <a:rPr dirty="0" sz="1800" spc="-30">
                <a:latin typeface="Arial"/>
                <a:cs typeface="Arial"/>
              </a:rPr>
              <a:t>known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to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influence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organ </a:t>
            </a:r>
            <a:r>
              <a:rPr dirty="0" sz="1800">
                <a:latin typeface="Arial"/>
                <a:cs typeface="Arial"/>
              </a:rPr>
              <a:t>function,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role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ovary</a:t>
            </a:r>
            <a:r>
              <a:rPr dirty="0" sz="1800" spc="-25">
                <a:latin typeface="Arial"/>
                <a:cs typeface="Arial"/>
              </a:rPr>
              <a:t> has </a:t>
            </a:r>
            <a:r>
              <a:rPr dirty="0" sz="1800">
                <a:latin typeface="Arial"/>
                <a:cs typeface="Arial"/>
              </a:rPr>
              <a:t>received</a:t>
            </a:r>
            <a:r>
              <a:rPr dirty="0" sz="1800" spc="245">
                <a:latin typeface="Arial"/>
                <a:cs typeface="Arial"/>
              </a:rPr>
              <a:t>   </a:t>
            </a:r>
            <a:r>
              <a:rPr dirty="0" sz="1800">
                <a:latin typeface="Arial"/>
                <a:cs typeface="Arial"/>
              </a:rPr>
              <a:t>little</a:t>
            </a:r>
            <a:r>
              <a:rPr dirty="0" sz="1800" spc="254">
                <a:latin typeface="Arial"/>
                <a:cs typeface="Arial"/>
              </a:rPr>
              <a:t>   </a:t>
            </a:r>
            <a:r>
              <a:rPr dirty="0" sz="1800">
                <a:latin typeface="Arial"/>
                <a:cs typeface="Arial"/>
              </a:rPr>
              <a:t>attention</a:t>
            </a:r>
            <a:r>
              <a:rPr dirty="0" sz="1800" spc="254">
                <a:latin typeface="Arial"/>
                <a:cs typeface="Arial"/>
              </a:rPr>
              <a:t>   </a:t>
            </a:r>
            <a:r>
              <a:rPr dirty="0" sz="1800" spc="-10">
                <a:latin typeface="Arial"/>
                <a:cs typeface="Arial"/>
              </a:rPr>
              <a:t>until </a:t>
            </a:r>
            <a:r>
              <a:rPr dirty="0" sz="1800">
                <a:latin typeface="Arial"/>
                <a:cs typeface="Arial"/>
              </a:rPr>
              <a:t>recently.</a:t>
            </a:r>
            <a:r>
              <a:rPr dirty="0" sz="1800" spc="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This</a:t>
            </a:r>
            <a:r>
              <a:rPr dirty="0" sz="1800" spc="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study</a:t>
            </a:r>
            <a:r>
              <a:rPr dirty="0" sz="1800" spc="5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identified</a:t>
            </a:r>
            <a:r>
              <a:rPr dirty="0" sz="1800" spc="50">
                <a:latin typeface="Arial"/>
                <a:cs typeface="Arial"/>
              </a:rPr>
              <a:t>  </a:t>
            </a:r>
            <a:r>
              <a:rPr dirty="0" sz="1800" spc="-50">
                <a:latin typeface="Arial"/>
                <a:cs typeface="Arial"/>
              </a:rPr>
              <a:t>a </a:t>
            </a:r>
            <a:r>
              <a:rPr dirty="0" sz="1800">
                <a:latin typeface="Arial"/>
                <a:cs typeface="Arial"/>
              </a:rPr>
              <a:t>conserved</a:t>
            </a:r>
            <a:r>
              <a:rPr dirty="0" sz="1800" spc="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population</a:t>
            </a:r>
            <a:r>
              <a:rPr dirty="0" sz="1800" spc="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9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glia</a:t>
            </a:r>
            <a:r>
              <a:rPr dirty="0" sz="1800" spc="85">
                <a:latin typeface="Arial"/>
                <a:cs typeface="Arial"/>
              </a:rPr>
              <a:t> 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mouse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human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ovaries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are </a:t>
            </a:r>
            <a:r>
              <a:rPr dirty="0" sz="1800">
                <a:latin typeface="Arial"/>
                <a:cs typeface="Arial"/>
              </a:rPr>
              <a:t>closely</a:t>
            </a:r>
            <a:r>
              <a:rPr dirty="0" sz="1800" spc="45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linked</a:t>
            </a:r>
            <a:r>
              <a:rPr dirty="0" sz="1800" spc="45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465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sympathetic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034" y="6671181"/>
            <a:ext cx="3490595" cy="674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0"/>
              </a:spcBef>
              <a:tabLst>
                <a:tab pos="1167765" algn="l"/>
                <a:tab pos="2080895" algn="l"/>
                <a:tab pos="2868295" algn="l"/>
              </a:tabLst>
            </a:pPr>
            <a:r>
              <a:rPr dirty="0" sz="1800" spc="-10">
                <a:latin typeface="Arial"/>
                <a:cs typeface="Arial"/>
              </a:rPr>
              <a:t>nerves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(part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“fight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flight” system),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0">
                <a:latin typeface="Arial"/>
                <a:cs typeface="Arial"/>
              </a:rPr>
              <a:t>which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0">
                <a:latin typeface="Arial"/>
                <a:cs typeface="Arial"/>
              </a:rPr>
              <a:t>form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35">
                <a:latin typeface="Arial"/>
                <a:cs typeface="Arial"/>
              </a:rPr>
              <a:t>dense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034" y="7369175"/>
            <a:ext cx="34963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branched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networks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throughout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034" y="7643621"/>
            <a:ext cx="9121140" cy="6473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100"/>
              </a:spcBef>
            </a:pPr>
            <a:r>
              <a:rPr dirty="0" sz="1800" spc="-60">
                <a:latin typeface="Arial"/>
                <a:cs typeface="Arial"/>
              </a:rPr>
              <a:t>ovary.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The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nerves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glia </a:t>
            </a:r>
            <a:r>
              <a:rPr dirty="0" sz="1800" spc="-65">
                <a:latin typeface="Arial"/>
                <a:cs typeface="Arial"/>
              </a:rPr>
              <a:t>emerge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early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development,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by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embryonic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day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16.5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mice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around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8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weeks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post-conception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humans,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expand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outward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age.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Pericytes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that </a:t>
            </a:r>
            <a:r>
              <a:rPr dirty="0" sz="1800" spc="-25">
                <a:latin typeface="Arial"/>
                <a:cs typeface="Arial"/>
              </a:rPr>
              <a:t>wrap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blood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vessels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produce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nerve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growth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factor,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helping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maintain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these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nerves,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while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theca </a:t>
            </a:r>
            <a:r>
              <a:rPr dirty="0" sz="1800">
                <a:latin typeface="Arial"/>
                <a:cs typeface="Arial"/>
              </a:rPr>
              <a:t>cells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express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guidance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cues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and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receptors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may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modulate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neurotransmitter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signaling.</a:t>
            </a:r>
            <a:endParaRPr sz="1800">
              <a:latin typeface="Arial"/>
              <a:cs typeface="Arial"/>
            </a:endParaRPr>
          </a:p>
          <a:p>
            <a:pPr algn="just" marL="12700" marR="9525">
              <a:lnSpc>
                <a:spcPct val="117900"/>
              </a:lnSpc>
              <a:spcBef>
                <a:spcPts val="750"/>
              </a:spcBef>
            </a:pPr>
            <a:r>
              <a:rPr dirty="0" sz="1800" spc="-145">
                <a:latin typeface="Arial"/>
                <a:cs typeface="Arial"/>
              </a:rPr>
              <a:t>A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key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functional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insight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came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1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genetically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ablating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sympathetic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nerves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mice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(using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TrkA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knockout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TH+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cells),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which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resulted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more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primordial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(reserve)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follicles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but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significantly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fewer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growing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large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antral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follicles,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indicating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that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sympathetic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innervation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promotes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follicle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recruitment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maturation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during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25">
                <a:latin typeface="Arial"/>
                <a:cs typeface="Arial"/>
              </a:rPr>
              <a:t>initial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wave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folliculogenesis.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aging,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sympathetic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axon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density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increases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both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species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(likely </a:t>
            </a:r>
            <a:r>
              <a:rPr dirty="0" sz="1800" spc="-25">
                <a:latin typeface="Arial"/>
                <a:cs typeface="Arial"/>
              </a:rPr>
              <a:t>due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declining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estrogen,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which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normally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dampens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innervation),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alongside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20">
                <a:latin typeface="Arial"/>
                <a:cs typeface="Arial"/>
              </a:rPr>
              <a:t>shifts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ovarian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microenvironment: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theca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cells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show</a:t>
            </a:r>
            <a:r>
              <a:rPr dirty="0" sz="1800" spc="55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54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greatest</a:t>
            </a:r>
            <a:r>
              <a:rPr dirty="0" sz="1800" spc="56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age-</a:t>
            </a:r>
            <a:r>
              <a:rPr dirty="0" sz="1800" spc="-15">
                <a:latin typeface="Arial"/>
                <a:cs typeface="Arial"/>
              </a:rPr>
              <a:t>related</a:t>
            </a:r>
            <a:r>
              <a:rPr dirty="0" sz="1800" spc="5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transcriptional</a:t>
            </a:r>
            <a:r>
              <a:rPr dirty="0" sz="1800" spc="52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changes</a:t>
            </a:r>
            <a:r>
              <a:rPr dirty="0" sz="1800" spc="52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55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mice,</a:t>
            </a:r>
            <a:r>
              <a:rPr dirty="0" sz="1800" spc="5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while</a:t>
            </a:r>
            <a:r>
              <a:rPr dirty="0" sz="1800" spc="54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fibroblasts</a:t>
            </a:r>
            <a:r>
              <a:rPr dirty="0" sz="1800" spc="5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endothelia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are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most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affected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humans,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likely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underlying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onset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5">
                <a:latin typeface="Arial"/>
                <a:cs typeface="Arial"/>
              </a:rPr>
              <a:t> fibrosis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vascular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decline.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These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conserved,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yet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species-</a:t>
            </a:r>
            <a:r>
              <a:rPr dirty="0" sz="1800">
                <a:latin typeface="Arial"/>
                <a:cs typeface="Arial"/>
              </a:rPr>
              <a:t>specific,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patterns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suggest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sympathetic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nerves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glia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play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an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active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role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follicle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dynamics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reproductive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aging,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opening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new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avenues</a:t>
            </a:r>
            <a:r>
              <a:rPr dirty="0" sz="1800" spc="1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for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understanding</a:t>
            </a:r>
            <a:r>
              <a:rPr dirty="0" sz="1800" spc="27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fertility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decline</a:t>
            </a:r>
            <a:r>
              <a:rPr dirty="0" sz="1800" spc="2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32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common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conditions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like</a:t>
            </a:r>
            <a:r>
              <a:rPr dirty="0" sz="1800" spc="2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polycystic</a:t>
            </a:r>
            <a:r>
              <a:rPr dirty="0" sz="1800" spc="2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ovarian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syndrome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(PCOS).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95"/>
              </a:spcBef>
            </a:pPr>
            <a:r>
              <a:rPr dirty="0" sz="1800" spc="-65" b="1">
                <a:latin typeface="Arial"/>
                <a:cs typeface="Arial"/>
              </a:rPr>
              <a:t>Transcriptomic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shifts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70" b="1">
                <a:latin typeface="Arial"/>
                <a:cs typeface="Arial"/>
              </a:rPr>
              <a:t>driving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fertility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decline</a:t>
            </a:r>
            <a:endParaRPr sz="1800">
              <a:latin typeface="Arial"/>
              <a:cs typeface="Arial"/>
            </a:endParaRPr>
          </a:p>
          <a:p>
            <a:pPr algn="just" marL="12700" marR="12065">
              <a:lnSpc>
                <a:spcPct val="118200"/>
              </a:lnSpc>
              <a:spcBef>
                <a:spcPts val="795"/>
              </a:spcBef>
            </a:pPr>
            <a:r>
              <a:rPr dirty="0" sz="1800" spc="-160">
                <a:latin typeface="Arial"/>
                <a:cs typeface="Arial"/>
              </a:rPr>
              <a:t>The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decline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fertility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observed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age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driven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by</a:t>
            </a:r>
            <a:r>
              <a:rPr dirty="0" sz="1800">
                <a:latin typeface="Arial"/>
                <a:cs typeface="Arial"/>
              </a:rPr>
              <a:t> 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oocyte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quality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quantity,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as </a:t>
            </a:r>
            <a:r>
              <a:rPr dirty="0" sz="1800">
                <a:latin typeface="Arial"/>
                <a:cs typeface="Arial"/>
              </a:rPr>
              <a:t>shown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clinical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data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vitro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fertilization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(IVF).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detailed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IVF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experiments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6590" y="7050405"/>
            <a:ext cx="5391785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dirty="0" sz="1200" spc="-7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density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sympathetic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nerves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(white)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increases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55">
                <a:latin typeface="Arial"/>
                <a:cs typeface="Arial"/>
              </a:rPr>
              <a:t> age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</a:t>
            </a:r>
            <a:r>
              <a:rPr dirty="0" sz="1200" spc="-10">
                <a:latin typeface="Arial"/>
                <a:cs typeface="Arial"/>
              </a:rPr>
              <a:t> ovary, </a:t>
            </a:r>
            <a:r>
              <a:rPr dirty="0" sz="1200" spc="-20">
                <a:latin typeface="Arial"/>
                <a:cs typeface="Arial"/>
              </a:rPr>
              <a:t>shown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3D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images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23</a:t>
            </a:r>
            <a:r>
              <a:rPr dirty="0" sz="1200" spc="-1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(left)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and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55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years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(right).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70704" y="4291584"/>
            <a:ext cx="5522595" cy="2743835"/>
            <a:chOff x="4370704" y="4291584"/>
            <a:chExt cx="5522595" cy="2743835"/>
          </a:xfrm>
        </p:grpSpPr>
        <p:pic>
          <p:nvPicPr>
            <p:cNvPr id="8" name="object 8" descr="A black and white marbled surface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0704" y="4292219"/>
              <a:ext cx="2743200" cy="2743200"/>
            </a:xfrm>
            <a:prstGeom prst="rect">
              <a:avLst/>
            </a:prstGeom>
          </p:spPr>
        </p:pic>
        <p:pic>
          <p:nvPicPr>
            <p:cNvPr id="9" name="object 9" descr="A black and white image of a black and white image of a black and white image of a black and white image of a black and white image of a black and white image of a black and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2004" y="4291584"/>
              <a:ext cx="2741295" cy="27412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034" y="325501"/>
            <a:ext cx="9123045" cy="13042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6510">
              <a:lnSpc>
                <a:spcPct val="1181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across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reproductive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ages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(2-</a:t>
            </a:r>
            <a:r>
              <a:rPr dirty="0" sz="1800" spc="-35">
                <a:latin typeface="Arial"/>
                <a:cs typeface="Arial"/>
              </a:rPr>
              <a:t>12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months),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oocyte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yield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dropped</a:t>
            </a:r>
            <a:r>
              <a:rPr dirty="0" sz="1800" spc="-20">
                <a:latin typeface="Arial"/>
                <a:cs typeface="Arial"/>
              </a:rPr>
              <a:t> sharply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9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(aligning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reduced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growing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follicles),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hormone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responsiveness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held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until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12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months.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7900"/>
              </a:lnSpc>
              <a:spcBef>
                <a:spcPts val="805"/>
              </a:spcBef>
            </a:pPr>
            <a:r>
              <a:rPr dirty="0" sz="1800" spc="-85">
                <a:latin typeface="Arial"/>
                <a:cs typeface="Arial"/>
              </a:rPr>
              <a:t>The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capture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oocytes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single-</a:t>
            </a:r>
            <a:r>
              <a:rPr dirty="0" sz="1800">
                <a:latin typeface="Arial"/>
                <a:cs typeface="Arial"/>
              </a:rPr>
              <a:t>cell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transcriptomic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datasets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has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eluded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field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owing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large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size</a:t>
            </a:r>
            <a:r>
              <a:rPr dirty="0" sz="1800" spc="-35">
                <a:latin typeface="Arial"/>
                <a:cs typeface="Arial"/>
              </a:rPr>
              <a:t> and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fragility.</a:t>
            </a:r>
            <a:r>
              <a:rPr dirty="0" sz="1800" spc="-50">
                <a:latin typeface="Arial"/>
                <a:cs typeface="Arial"/>
              </a:rPr>
              <a:t> Since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growing </a:t>
            </a:r>
            <a:r>
              <a:rPr dirty="0" sz="1800" spc="-25">
                <a:latin typeface="Arial"/>
                <a:cs typeface="Arial"/>
              </a:rPr>
              <a:t>oocytes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don’t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microfluidics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devices,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team </a:t>
            </a:r>
            <a:r>
              <a:rPr dirty="0" sz="1800" spc="-10">
                <a:latin typeface="Arial"/>
                <a:cs typeface="Arial"/>
              </a:rPr>
              <a:t>hand-</a:t>
            </a:r>
            <a:r>
              <a:rPr dirty="0" sz="1800" spc="-35">
                <a:latin typeface="Arial"/>
                <a:cs typeface="Arial"/>
              </a:rPr>
              <a:t>dissected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them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from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follicles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made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single-</a:t>
            </a:r>
            <a:r>
              <a:rPr dirty="0" sz="1800">
                <a:latin typeface="Arial"/>
                <a:cs typeface="Arial"/>
              </a:rPr>
              <a:t>cell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libraries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in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collaboration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San</a:t>
            </a:r>
            <a:r>
              <a:rPr dirty="0" sz="1800" spc="-25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Francisco</a:t>
            </a:r>
            <a:r>
              <a:rPr dirty="0" u="sng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800" spc="-10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CZ</a:t>
            </a:r>
            <a:r>
              <a:rPr dirty="0" u="sng" sz="18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Biohub</a:t>
            </a:r>
            <a:r>
              <a:rPr dirty="0" sz="1800" spc="-10">
                <a:latin typeface="Arial"/>
                <a:cs typeface="Arial"/>
              </a:rPr>
              <a:t>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This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revealed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greater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age-</a:t>
            </a:r>
            <a:r>
              <a:rPr dirty="0" sz="1800">
                <a:latin typeface="Arial"/>
                <a:cs typeface="Arial"/>
              </a:rPr>
              <a:t>dependent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transcriptional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shifts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oocytes </a:t>
            </a:r>
            <a:r>
              <a:rPr dirty="0" sz="1800">
                <a:latin typeface="Arial"/>
                <a:cs typeface="Arial"/>
              </a:rPr>
              <a:t>than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supporting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granulosa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cells,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mouse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early-</a:t>
            </a:r>
            <a:r>
              <a:rPr dirty="0" sz="1800" spc="-10">
                <a:latin typeface="Arial"/>
                <a:cs typeface="Arial"/>
              </a:rPr>
              <a:t>stage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oocytes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human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late-</a:t>
            </a:r>
            <a:r>
              <a:rPr dirty="0" sz="1800" spc="-10">
                <a:latin typeface="Arial"/>
                <a:cs typeface="Arial"/>
              </a:rPr>
              <a:t>stage </a:t>
            </a:r>
            <a:r>
              <a:rPr dirty="0" sz="1800">
                <a:latin typeface="Arial"/>
                <a:cs typeface="Arial"/>
              </a:rPr>
              <a:t>oocytes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exhibiting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largest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changes.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Species-</a:t>
            </a:r>
            <a:r>
              <a:rPr dirty="0" sz="1800">
                <a:latin typeface="Arial"/>
                <a:cs typeface="Arial"/>
              </a:rPr>
              <a:t>specific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differences also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emerged:</a:t>
            </a:r>
            <a:r>
              <a:rPr dirty="0" sz="1800" spc="-10">
                <a:latin typeface="Arial"/>
                <a:cs typeface="Arial"/>
              </a:rPr>
              <a:t> mouse </a:t>
            </a:r>
            <a:r>
              <a:rPr dirty="0" sz="1800" spc="-60">
                <a:latin typeface="Arial"/>
                <a:cs typeface="Arial"/>
              </a:rPr>
              <a:t>early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oocytes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showed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declining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zona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pellucida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genes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(affecting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structure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sperm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binding), </a:t>
            </a:r>
            <a:r>
              <a:rPr dirty="0" sz="1800">
                <a:latin typeface="Arial"/>
                <a:cs typeface="Arial"/>
              </a:rPr>
              <a:t>while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human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oocytes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displayed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reduced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chromosome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segregation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genes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and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increased </a:t>
            </a:r>
            <a:r>
              <a:rPr dirty="0" sz="1800">
                <a:latin typeface="Arial"/>
                <a:cs typeface="Arial"/>
              </a:rPr>
              <a:t>DNA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damage</a:t>
            </a:r>
            <a:r>
              <a:rPr dirty="0" sz="1800" spc="2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response</a:t>
            </a:r>
            <a:r>
              <a:rPr dirty="0" sz="1800" spc="2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genes.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Pathway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analysis</a:t>
            </a:r>
            <a:r>
              <a:rPr dirty="0" sz="1800" spc="25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highlighted</a:t>
            </a:r>
            <a:r>
              <a:rPr dirty="0" sz="1800" spc="3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conserved</a:t>
            </a:r>
            <a:r>
              <a:rPr dirty="0" sz="1800" spc="2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aging</a:t>
            </a:r>
            <a:r>
              <a:rPr dirty="0" sz="1800" spc="2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features </a:t>
            </a:r>
            <a:r>
              <a:rPr dirty="0" sz="1800">
                <a:latin typeface="Arial"/>
                <a:cs typeface="Arial"/>
              </a:rPr>
              <a:t>(inflammation</a:t>
            </a:r>
            <a:r>
              <a:rPr dirty="0" sz="1800" spc="37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39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ROS)</a:t>
            </a:r>
            <a:r>
              <a:rPr dirty="0" sz="1800" spc="40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alongside</a:t>
            </a:r>
            <a:r>
              <a:rPr dirty="0" sz="1800" spc="39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divergences,</a:t>
            </a:r>
            <a:r>
              <a:rPr dirty="0" sz="1800" spc="3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such</a:t>
            </a:r>
            <a:r>
              <a:rPr dirty="0" sz="1800" spc="3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as</a:t>
            </a:r>
            <a:r>
              <a:rPr dirty="0" sz="1800" spc="36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upregulated</a:t>
            </a:r>
            <a:r>
              <a:rPr dirty="0" sz="1800" spc="365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protein </a:t>
            </a:r>
            <a:r>
              <a:rPr dirty="0" sz="1800">
                <a:latin typeface="Arial"/>
                <a:cs typeface="Arial"/>
              </a:rPr>
              <a:t>ubiquitination/TOR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signaling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mouse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early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oocytes</a:t>
            </a:r>
            <a:r>
              <a:rPr dirty="0" sz="1800" spc="1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spindle/chromatin</a:t>
            </a:r>
            <a:r>
              <a:rPr dirty="0" sz="1800" spc="2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pathways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human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late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oocytes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which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have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been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implicated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aneuploidy.</a:t>
            </a:r>
            <a:endParaRPr sz="1800">
              <a:latin typeface="Arial"/>
              <a:cs typeface="Arial"/>
            </a:endParaRPr>
          </a:p>
          <a:p>
            <a:pPr algn="just" marL="12700" marR="8890">
              <a:lnSpc>
                <a:spcPct val="117800"/>
              </a:lnSpc>
              <a:spcBef>
                <a:spcPts val="800"/>
              </a:spcBef>
            </a:pPr>
            <a:r>
              <a:rPr dirty="0" sz="1800">
                <a:latin typeface="Arial"/>
                <a:cs typeface="Arial"/>
              </a:rPr>
              <a:t>Cell-cell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communication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analysis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(via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CellChat)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further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illuminated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age-</a:t>
            </a:r>
            <a:r>
              <a:rPr dirty="0" sz="1800" spc="-30">
                <a:latin typeface="Arial"/>
                <a:cs typeface="Arial"/>
              </a:rPr>
              <a:t>related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disruptions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follicle</a:t>
            </a:r>
            <a:r>
              <a:rPr dirty="0" sz="1800" spc="2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maturation.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Granulosa-</a:t>
            </a:r>
            <a:r>
              <a:rPr dirty="0" sz="1800">
                <a:latin typeface="Arial"/>
                <a:cs typeface="Arial"/>
              </a:rPr>
              <a:t>to-oocyte</a:t>
            </a:r>
            <a:r>
              <a:rPr dirty="0" sz="1800" spc="2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signaling</a:t>
            </a:r>
            <a:r>
              <a:rPr dirty="0" sz="1800" spc="2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also</a:t>
            </a:r>
            <a:r>
              <a:rPr dirty="0" sz="1800" spc="229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showed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conserved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pathways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species-</a:t>
            </a:r>
            <a:r>
              <a:rPr dirty="0" sz="1800">
                <a:latin typeface="Arial"/>
                <a:cs typeface="Arial"/>
              </a:rPr>
              <a:t>specific</a:t>
            </a:r>
            <a:r>
              <a:rPr dirty="0" sz="1800" spc="13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shifts.</a:t>
            </a:r>
            <a:r>
              <a:rPr dirty="0" sz="1800" spc="125">
                <a:latin typeface="Arial"/>
                <a:cs typeface="Arial"/>
              </a:rPr>
              <a:t>  </a:t>
            </a:r>
            <a:r>
              <a:rPr dirty="0" sz="1800" spc="-50">
                <a:latin typeface="Arial"/>
                <a:cs typeface="Arial"/>
              </a:rPr>
              <a:t>Theca-</a:t>
            </a:r>
            <a:r>
              <a:rPr dirty="0" sz="1800">
                <a:latin typeface="Arial"/>
                <a:cs typeface="Arial"/>
              </a:rPr>
              <a:t>to-granulosa</a:t>
            </a:r>
            <a:r>
              <a:rPr dirty="0" sz="1800" spc="13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crosstalk</a:t>
            </a:r>
            <a:r>
              <a:rPr dirty="0" sz="1800" spc="12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maintained</a:t>
            </a:r>
            <a:r>
              <a:rPr dirty="0" sz="1800" spc="10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stable</a:t>
            </a:r>
            <a:r>
              <a:rPr dirty="0" sz="1800" spc="135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testosterone/ androstenedione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mice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 became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early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reproductive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age-</a:t>
            </a:r>
            <a:r>
              <a:rPr dirty="0" sz="1800">
                <a:latin typeface="Arial"/>
                <a:cs typeface="Arial"/>
              </a:rPr>
              <a:t>specific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 humans,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alongside conserved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age-</a:t>
            </a:r>
            <a:r>
              <a:rPr dirty="0" sz="1800">
                <a:latin typeface="Arial"/>
                <a:cs typeface="Arial"/>
              </a:rPr>
              <a:t>related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drops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 cholesterol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signaling.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These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findings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underscore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while </a:t>
            </a:r>
            <a:r>
              <a:rPr dirty="0" sz="1800" spc="-20">
                <a:latin typeface="Arial"/>
                <a:cs typeface="Arial"/>
              </a:rPr>
              <a:t>oocyte-</a:t>
            </a:r>
            <a:r>
              <a:rPr dirty="0" sz="1800">
                <a:latin typeface="Arial"/>
                <a:cs typeface="Arial"/>
              </a:rPr>
              <a:t>intrinsic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deterioration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drives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fertility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loss,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altered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somatic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support</a:t>
            </a:r>
            <a:r>
              <a:rPr dirty="0" sz="1800" spc="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2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particularly</a:t>
            </a:r>
            <a:r>
              <a:rPr dirty="0" sz="1800" spc="19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granulosa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theca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cells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may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contribute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via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species-</a:t>
            </a:r>
            <a:r>
              <a:rPr dirty="0" sz="1800" spc="-20">
                <a:latin typeface="Arial"/>
                <a:cs typeface="Arial"/>
              </a:rPr>
              <a:t>divergent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endocrine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signaling </a:t>
            </a:r>
            <a:r>
              <a:rPr dirty="0" sz="1800" spc="-25">
                <a:latin typeface="Arial"/>
                <a:cs typeface="Arial"/>
              </a:rPr>
              <a:t>changes,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implications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understanding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perimenopausal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testosterone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decline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its </a:t>
            </a:r>
            <a:r>
              <a:rPr dirty="0" sz="1800" spc="-30">
                <a:latin typeface="Arial"/>
                <a:cs typeface="Arial"/>
              </a:rPr>
              <a:t>broader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health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effects.</a:t>
            </a:r>
            <a:endParaRPr sz="1800">
              <a:latin typeface="Arial"/>
              <a:cs typeface="Arial"/>
            </a:endParaRPr>
          </a:p>
          <a:p>
            <a:pPr algn="just" marL="5572125">
              <a:lnSpc>
                <a:spcPct val="100000"/>
              </a:lnSpc>
              <a:spcBef>
                <a:spcPts val="1195"/>
              </a:spcBef>
            </a:pPr>
            <a:r>
              <a:rPr dirty="0" sz="1800" spc="-35" b="1">
                <a:latin typeface="Arial"/>
                <a:cs typeface="Arial"/>
              </a:rPr>
              <a:t>What’s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next</a:t>
            </a:r>
            <a:r>
              <a:rPr dirty="0" sz="1800" spc="-120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for</a:t>
            </a:r>
            <a:r>
              <a:rPr dirty="0" sz="1800" spc="-1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the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Laird</a:t>
            </a:r>
            <a:r>
              <a:rPr dirty="0" sz="1800" spc="-1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lab?</a:t>
            </a:r>
            <a:endParaRPr sz="1800">
              <a:latin typeface="Arial"/>
              <a:cs typeface="Arial"/>
            </a:endParaRPr>
          </a:p>
          <a:p>
            <a:pPr algn="just" marL="5572125" marR="6985">
              <a:lnSpc>
                <a:spcPct val="117800"/>
              </a:lnSpc>
              <a:spcBef>
                <a:spcPts val="805"/>
              </a:spcBef>
            </a:pPr>
            <a:r>
              <a:rPr dirty="0" sz="1800" spc="-145">
                <a:latin typeface="Arial"/>
                <a:cs typeface="Arial"/>
              </a:rPr>
              <a:t>A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major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goal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Laird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lab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is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ask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whether</a:t>
            </a:r>
            <a:r>
              <a:rPr dirty="0" sz="1800" spc="-204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it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is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possible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modulate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even</a:t>
            </a:r>
            <a:r>
              <a:rPr dirty="0" sz="1800" spc="-24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reverse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aging</a:t>
            </a:r>
            <a:r>
              <a:rPr dirty="0" sz="1800" spc="-26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24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ovary</a:t>
            </a:r>
            <a:r>
              <a:rPr dirty="0" sz="1800" spc="-26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in</a:t>
            </a:r>
            <a:r>
              <a:rPr dirty="0" sz="1800" spc="-24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any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respect.</a:t>
            </a:r>
            <a:r>
              <a:rPr dirty="0" sz="1800" spc="183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“Though</a:t>
            </a:r>
            <a:r>
              <a:rPr dirty="0" sz="1800" spc="195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we</a:t>
            </a:r>
            <a:r>
              <a:rPr dirty="0" sz="1800" spc="19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cannot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generate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new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eggs,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we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can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hope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stem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rate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loss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over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time”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says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Diana.</a:t>
            </a:r>
            <a:r>
              <a:rPr dirty="0" sz="1800" spc="38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This</a:t>
            </a:r>
            <a:r>
              <a:rPr dirty="0" sz="1800" spc="3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new</a:t>
            </a:r>
            <a:r>
              <a:rPr dirty="0" sz="1800" spc="4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understanding</a:t>
            </a:r>
            <a:r>
              <a:rPr dirty="0" sz="1800" spc="375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the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mechanisms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communication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support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of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ovarian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follicles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from</a:t>
            </a:r>
            <a:endParaRPr sz="1800">
              <a:latin typeface="Arial"/>
              <a:cs typeface="Arial"/>
            </a:endParaRPr>
          </a:p>
          <a:p>
            <a:pPr algn="just" marL="12700" marR="8890">
              <a:lnSpc>
                <a:spcPct val="117600"/>
              </a:lnSpc>
              <a:spcBef>
                <a:spcPts val="15"/>
              </a:spcBef>
            </a:pPr>
            <a:r>
              <a:rPr dirty="0" sz="1800" spc="-10">
                <a:latin typeface="Arial"/>
                <a:cs typeface="Arial"/>
              </a:rPr>
              <a:t>other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ovarian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types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(such </a:t>
            </a:r>
            <a:r>
              <a:rPr dirty="0" sz="1800" spc="-150">
                <a:latin typeface="Arial"/>
                <a:cs typeface="Arial"/>
              </a:rPr>
              <a:t>as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sympathetic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nerves)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makes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identification</a:t>
            </a:r>
            <a:r>
              <a:rPr dirty="0" sz="1800" spc="-35">
                <a:latin typeface="Arial"/>
                <a:cs typeface="Arial"/>
              </a:rPr>
              <a:t> of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rejuvenation </a:t>
            </a:r>
            <a:r>
              <a:rPr dirty="0" sz="1800">
                <a:latin typeface="Arial"/>
                <a:cs typeface="Arial"/>
              </a:rPr>
              <a:t>targets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more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likely.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follow-on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studies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interventions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genetic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mouse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mutants,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this comparative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atlas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normal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aging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-30">
                <a:latin typeface="Arial"/>
                <a:cs typeface="Arial"/>
              </a:rPr>
              <a:t> serve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benchmark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determining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conditions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cell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types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can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alter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ovarian </a:t>
            </a:r>
            <a:r>
              <a:rPr dirty="0" sz="1800" spc="-60">
                <a:latin typeface="Arial"/>
                <a:cs typeface="Arial"/>
              </a:rPr>
              <a:t>aging.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Finally,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team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applying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knowledge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normal </a:t>
            </a:r>
            <a:r>
              <a:rPr dirty="0" sz="1800" spc="-75">
                <a:latin typeface="Arial"/>
                <a:cs typeface="Arial"/>
              </a:rPr>
              <a:t>and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perturbed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ovarian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aging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identify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blood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biomarkers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of</a:t>
            </a:r>
            <a:r>
              <a:rPr dirty="0" sz="1800" spc="-40">
                <a:latin typeface="Arial"/>
                <a:cs typeface="Arial"/>
              </a:rPr>
              <a:t> remaining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fertility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and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menopause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people.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015" y="8297298"/>
            <a:ext cx="5496560" cy="3090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Kelly @ Science Editors</dc:creator>
  <dcterms:created xsi:type="dcterms:W3CDTF">2026-01-21T21:42:18Z</dcterms:created>
  <dcterms:modified xsi:type="dcterms:W3CDTF">2026-01-21T21:42:18Z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2026-01-21T00:00:00Z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2026-01-21T00:00:00Z</vt:filetime>
  </property>
  <property fmtid="{D5CDD505-2E9C-101B-9397-08002B2CF9AE}" pid="5" name="Producer">
    <vt:lpwstr>Microsoft® Word for Microsoft 365</vt:lpwstr>
  </property>
</Properties>
</file>